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96" r:id="rId3"/>
    <p:sldId id="258" r:id="rId4"/>
    <p:sldId id="259" r:id="rId5"/>
    <p:sldId id="261" r:id="rId6"/>
    <p:sldId id="270" r:id="rId7"/>
    <p:sldId id="272" r:id="rId8"/>
    <p:sldId id="297" r:id="rId9"/>
    <p:sldId id="263" r:id="rId10"/>
    <p:sldId id="264" r:id="rId11"/>
    <p:sldId id="262" r:id="rId12"/>
    <p:sldId id="265" r:id="rId13"/>
    <p:sldId id="266" r:id="rId14"/>
    <p:sldId id="267" r:id="rId15"/>
    <p:sldId id="268" r:id="rId16"/>
    <p:sldId id="269" r:id="rId17"/>
    <p:sldId id="298" r:id="rId18"/>
    <p:sldId id="286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9" r:id="rId27"/>
    <p:sldId id="300" r:id="rId28"/>
    <p:sldId id="273" r:id="rId29"/>
    <p:sldId id="274" r:id="rId30"/>
    <p:sldId id="319" r:id="rId31"/>
    <p:sldId id="275" r:id="rId32"/>
    <p:sldId id="276" r:id="rId33"/>
    <p:sldId id="277" r:id="rId34"/>
    <p:sldId id="278" r:id="rId35"/>
    <p:sldId id="301" r:id="rId36"/>
    <p:sldId id="282" r:id="rId37"/>
    <p:sldId id="284" r:id="rId38"/>
    <p:sldId id="281" r:id="rId39"/>
    <p:sldId id="283" r:id="rId40"/>
    <p:sldId id="302" r:id="rId41"/>
    <p:sldId id="285" r:id="rId42"/>
    <p:sldId id="310" r:id="rId43"/>
    <p:sldId id="307" r:id="rId44"/>
    <p:sldId id="311" r:id="rId45"/>
    <p:sldId id="308" r:id="rId46"/>
    <p:sldId id="279" r:id="rId47"/>
    <p:sldId id="309" r:id="rId48"/>
    <p:sldId id="303" r:id="rId49"/>
    <p:sldId id="304" r:id="rId50"/>
    <p:sldId id="306" r:id="rId51"/>
    <p:sldId id="305" r:id="rId52"/>
    <p:sldId id="313" r:id="rId53"/>
    <p:sldId id="315" r:id="rId54"/>
    <p:sldId id="314" r:id="rId55"/>
    <p:sldId id="317" r:id="rId56"/>
    <p:sldId id="316" r:id="rId57"/>
    <p:sldId id="257" r:id="rId58"/>
    <p:sldId id="271" r:id="rId59"/>
    <p:sldId id="295" r:id="rId60"/>
    <p:sldId id="280" r:id="rId61"/>
    <p:sldId id="312" r:id="rId62"/>
    <p:sldId id="318" r:id="rId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使用者" initials="W使" lastIdx="1" clrIdx="0">
    <p:extLst>
      <p:ext uri="{19B8F6BF-5375-455C-9EA6-DF929625EA0E}">
        <p15:presenceInfo xmlns:p15="http://schemas.microsoft.com/office/powerpoint/2012/main" userId="Windows 使用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5T19:36:46.61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171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78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39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1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8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35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23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197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34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7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50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0B23C2-101B-445C-8B05-F359323D7A99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ws.amazon.com/tw/rekognition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yData/whos-singing-automatic-bird-sound-recognition-with-machine-learning-dan-stowell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yData/whos-singing-automatic-bird-sound-recognition-with-machine-learning-dan-stowell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net.warblr.app&amp;hl=en_GB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1PWjb7Do1s" TargetMode="External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reativelab/aiexperiments-bird-sounds" TargetMode="External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hackster.io/teamscc/identifying-birds-using-machine-learning-9dd03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da/cnn-speech-mnist" TargetMode="External"/><Relationship Id="rId2" Type="http://schemas.openxmlformats.org/officeDocument/2006/relationships/hyperlink" Target="https://github.com/libphy/which_anim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ossasia/mvisc" TargetMode="External"/><Relationship Id="rId4" Type="http://schemas.openxmlformats.org/officeDocument/2006/relationships/hyperlink" Target="https://github.com/johnmartinsson/bird-species-classificati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aulaylibrary.org/" TargetMode="External"/><Relationship Id="rId2" Type="http://schemas.openxmlformats.org/officeDocument/2006/relationships/hyperlink" Target="https://freesound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mage-net.org/index" TargetMode="External"/><Relationship Id="rId4" Type="http://schemas.openxmlformats.org/officeDocument/2006/relationships/hyperlink" Target="http://www.tierstimmenarchiv.de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machine-listening.eecs.qmul.ac.uk/bird-audio-detection-challenge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8/audio-voice-processing-deep-learning/" TargetMode="External"/><Relationship Id="rId2" Type="http://schemas.openxmlformats.org/officeDocument/2006/relationships/hyperlink" Target="https://www.iotforall.com/tensorflow-sound-classification-machine-learning-application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divyanshuDeveloper/a-simple-animal-classifier-from-scratch-using-keras-61ef0edfcb1f" TargetMode="External"/><Relationship Id="rId4" Type="http://schemas.openxmlformats.org/officeDocument/2006/relationships/hyperlink" Target="https://medium.com/@RaghavPrabhu/a-simple-tutorial-to-classify-images-using-tensorflow-step-by-step-guide-7e0fad26c22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yanweiliu/react-native-%E8%B7%A8%E5%B9%B3%E5%8F%B0app%E9%96%8B%E7%99%BC%E5%AD%B8%E7%BF%92%E7%AD%86%E8%A8%98-%E4%BA%8C-%E7%9B%AE%E9%8C%84%E7%B5%90%E6%A7%8B-c778a44d205f" TargetMode="External"/><Relationship Id="rId2" Type="http://schemas.openxmlformats.org/officeDocument/2006/relationships/hyperlink" Target="https://medium.com/@yanweiliu/react-native-%E8%B7%A8%E5%B9%B3%E5%8F%B0app%E9%96%8B%E7%99%BC%E5%AD%B8%E7%BF%92%E7%AD%86%E8%A8%98-%E4%B8%80-%E7%92%B0%E5%A2%83%E9%85%8D%E7%BD%AE-ebe26190514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yanweiliu/%E6%89%8B%E6%A9%9F%E5%8D%B3%E6%99%82%E5%BD%B1%E5%83%8F%E8%BE%A8%E8%AD%98app-%E4%BD%BF%E7%94%A8tensorflow-js%E5%92%8Creact-8dcb6e9fb66c" TargetMode="External"/><Relationship Id="rId5" Type="http://schemas.openxmlformats.org/officeDocument/2006/relationships/hyperlink" Target="https://medium.com/@yanweiliu/react-native-%E8%B7%A8%E5%B9%B3%E5%8F%B0app%E9%96%8B%E7%99%BC%E5%AD%B8%E7%BF%92%E7%AD%86%E8%A8%98-%E5%9B%9B-%E9%99%A4%E9%8C%AF-%E5%8D%87%E7%B4%9Arn%E7%89%88%E6%9C%AC-app%E5%95%86%E5%BA%97%E4%B8%8A%E6%9E%B6-230cfd8ca88c" TargetMode="External"/><Relationship Id="rId4" Type="http://schemas.openxmlformats.org/officeDocument/2006/relationships/hyperlink" Target="https://medium.com/@yanweiliu/react-native-%E8%B7%A8%E5%B9%B3%E5%8F%B0app%E9%96%8B%E7%99%BC%E5%AD%B8%E7%BF%92%E7%AD%86%E8%A8%98-%E4%BA%8C-component-textinput-keyboard-3c257cbfe015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yanweiliu/raspberry-pi%E5%AD%B8%E7%BF%92%E7%AD%86%E8%A8%98-%E5%8D%81%E4%BA%8C-%E5%AE%89%E8%A3%9Dtensorflow%E5%92%8Ckeras-cafae0d40770" TargetMode="External"/><Relationship Id="rId2" Type="http://schemas.openxmlformats.org/officeDocument/2006/relationships/hyperlink" Target="https://medium.com/@yanweiliu/raspberry-pi%E5%AD%B8%E7%BF%92%E7%AD%86%E8%A8%98-%E4%BA%94-pi-camera-python-opencv-6613c4ebe8a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yanweiliu/raspberry-pi%E5%AD%B8%E7%BF%92%E7%AD%86%E8%A8%98-%E5%8D%81%E4%B8%89-%E4%BD%BF%E7%94%A8%E7%AC%AC%E4%B8%80%E4%BB%A3intel-movidius-ncs%E9%81%8B%E7%AE%97%E6%A3%92-beec25cc8df7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yanweiliu/python%E5%BD%B1%E5%83%8F%E8%BE%A8%E8%AD%98%E7%AD%86%E8%A8%98-%E5%85%AD-%E4%BD%BF%E7%94%A8open-cv%E8%87%AA%E5%AE%9A%E7%BE%A9%E8%BE%A8%E8%AD%98%E7%89%A9%E4%BB%B6-%E4%BB%A5%E8%B2%93%E5%92%AA%E7%82%BA%E4%BE%8B-9cf3e0e19e35" TargetMode="External"/><Relationship Id="rId2" Type="http://schemas.openxmlformats.org/officeDocument/2006/relationships/hyperlink" Target="https://medium.com/@yanweiliu/python%E6%B7%B1%E5%BA%A6%E5%AD%B8%E7%BF%92%E7%AD%86%E8%A8%98-%E4%BA%8C-%E4%BD%BF%E7%94%A8tensorflow-api%E9%80%B2%E8%A1%8C%E5%9C%96%E5%83%8F%E8%BE%A8%E8%AD%98-f276c7624073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zh-tw/services/cognitive-services/custom-vision-service/" TargetMode="External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?hl=zh-tw" TargetMode="External"/><Relationship Id="rId2" Type="http://schemas.openxmlformats.org/officeDocument/2006/relationships/hyperlink" Target="https://cloud.google.com/video-intellig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deshare.net/PyData/whos-singing-automatic-bird-sound-recognition-with-machine-learning-dan-stowell" TargetMode="External"/><Relationship Id="rId5" Type="http://schemas.openxmlformats.org/officeDocument/2006/relationships/hyperlink" Target="https://www.youtube.com/watch?v=pzmdOETnhI0" TargetMode="External"/><Relationship Id="rId4" Type="http://schemas.openxmlformats.org/officeDocument/2006/relationships/hyperlink" Target="https://azure.microsoft.com/zh-tw/services/cognitive-services/custom-vision-service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rekognition/" TargetMode="External"/><Relationship Id="rId2" Type="http://schemas.openxmlformats.org/officeDocument/2006/relationships/hyperlink" Target="https://aws.amazon.com/tw/deeplen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zure.microsoft.com/zh-tw/services/cognitive-services/custom-vision-service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ments.withgoogle.com/bird-sounds" TargetMode="External"/><Relationship Id="rId2" Type="http://schemas.openxmlformats.org/officeDocument/2006/relationships/hyperlink" Target="http://machine-listening.eecs.qmul.ac.uk/bird-audio-detection-challeng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zh-tw/services/cognitive-services/custom-vision-service/" TargetMode="External"/><Relationship Id="rId4" Type="http://schemas.openxmlformats.org/officeDocument/2006/relationships/hyperlink" Target="https://www.hackster.io/teamscc/identifying-birds-using-machine-learning-9dd03f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native/" TargetMode="External"/><Relationship Id="rId2" Type="http://schemas.openxmlformats.org/officeDocument/2006/relationships/hyperlink" Target="https://www.adobe.com/tw/products/x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zh-tw/services/cognitive-services/custom-vision-service/" TargetMode="External"/><Relationship Id="rId5" Type="http://schemas.openxmlformats.org/officeDocument/2006/relationships/hyperlink" Target="https://www.raspberrypi.org/" TargetMode="External"/><Relationship Id="rId4" Type="http://schemas.openxmlformats.org/officeDocument/2006/relationships/hyperlink" Target="https://www.tensorflow.or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hyperlink" Target="https://opencv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zh-tw/services/cognitive-services/custom-vision-service/" TargetMode="External"/><Relationship Id="rId4" Type="http://schemas.openxmlformats.org/officeDocument/2006/relationships/hyperlink" Target="https://movidius.github.io/ncsdk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zure.microsoft.com/zh-tw/services/cognitive-services/computer-visio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dirty="0" smtClean="0"/>
              <a:t>聲音影像辨識</a:t>
            </a:r>
            <a:r>
              <a:rPr lang="en-US" altLang="zh-TW" sz="5400" dirty="0" smtClean="0"/>
              <a:t>&amp;APP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126268" y="4852657"/>
            <a:ext cx="442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2019</a:t>
            </a:r>
            <a:r>
              <a:rPr lang="zh-TW" altLang="en-US" sz="3600" dirty="0" smtClean="0"/>
              <a:t>年</a:t>
            </a:r>
            <a:r>
              <a:rPr lang="en-US" altLang="zh-TW" sz="3600" dirty="0" smtClean="0"/>
              <a:t>6</a:t>
            </a:r>
            <a:r>
              <a:rPr lang="zh-TW" altLang="en-US" sz="3600" dirty="0" smtClean="0"/>
              <a:t>月</a:t>
            </a:r>
            <a:r>
              <a:rPr lang="en-US" altLang="zh-TW" sz="3600" dirty="0" smtClean="0"/>
              <a:t>6</a:t>
            </a:r>
            <a:r>
              <a:rPr lang="zh-TW" altLang="en-US" sz="3600" dirty="0" smtClean="0"/>
              <a:t>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1104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300" b="1" dirty="0"/>
              <a:t/>
            </a:r>
            <a:br>
              <a:rPr lang="en-US" altLang="zh-TW" sz="4300" b="1" dirty="0"/>
            </a:br>
            <a:r>
              <a:rPr lang="en-US" altLang="zh-TW" sz="4300" b="1" dirty="0"/>
              <a:t/>
            </a:r>
            <a:br>
              <a:rPr lang="en-US" altLang="zh-TW" sz="4300" b="1" dirty="0"/>
            </a:br>
            <a:r>
              <a:rPr lang="en-US" altLang="zh-TW" sz="4300" b="1" dirty="0"/>
              <a:t>Google Video AI</a:t>
            </a:r>
            <a:br>
              <a:rPr lang="en-US" altLang="zh-TW" sz="4300" b="1" dirty="0"/>
            </a:br>
            <a:endParaRPr lang="zh-TW" altLang="en-US" sz="4300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38" y="0"/>
            <a:ext cx="7092484" cy="10769040"/>
          </a:xfrm>
        </p:spPr>
      </p:pic>
    </p:spTree>
    <p:extLst>
      <p:ext uri="{BB962C8B-B14F-4D97-AF65-F5344CB8AC3E}">
        <p14:creationId xmlns:p14="http://schemas.microsoft.com/office/powerpoint/2010/main" val="5586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/>
              <a:t>Google Video AI</a:t>
            </a:r>
            <a:r>
              <a:rPr lang="zh-TW" altLang="en-US" sz="4000" dirty="0"/>
              <a:t> </a:t>
            </a:r>
            <a:r>
              <a:rPr lang="en-US" altLang="zh-TW" sz="4000" dirty="0"/>
              <a:t>(</a:t>
            </a:r>
            <a:r>
              <a:rPr lang="en-US" altLang="zh-TW" sz="4000" dirty="0" err="1"/>
              <a:t>AutoML</a:t>
            </a:r>
            <a:r>
              <a:rPr lang="en-US" altLang="zh-TW" sz="4000" dirty="0"/>
              <a:t> Video Intelligence)</a:t>
            </a:r>
            <a:br>
              <a:rPr lang="en-US" altLang="zh-TW" sz="4000" dirty="0"/>
            </a:br>
            <a:endParaRPr lang="zh-TW" altLang="en-US" sz="4300" b="1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 Video AI</a:t>
            </a:r>
            <a:r>
              <a:rPr lang="zh-TW" altLang="en-US" dirty="0" smtClean="0"/>
              <a:t>這項服務能夠</a:t>
            </a:r>
            <a:r>
              <a:rPr lang="zh-TW" altLang="en-US" b="1" dirty="0" smtClean="0"/>
              <a:t>辨識</a:t>
            </a:r>
            <a:r>
              <a:rPr lang="zh-TW" altLang="en-US" dirty="0" smtClean="0"/>
              <a:t>出影片當中有哪些的物件，並且將它們</a:t>
            </a:r>
            <a:r>
              <a:rPr lang="zh-TW" altLang="en-US" b="1" dirty="0" smtClean="0"/>
              <a:t>用文字標記</a:t>
            </a:r>
            <a:r>
              <a:rPr lang="zh-TW" altLang="en-US" dirty="0" smtClean="0"/>
              <a:t>出來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2" y="1551140"/>
            <a:ext cx="9439776" cy="5306860"/>
          </a:xfrm>
        </p:spPr>
      </p:pic>
    </p:spTree>
    <p:extLst>
      <p:ext uri="{BB962C8B-B14F-4D97-AF65-F5344CB8AC3E}">
        <p14:creationId xmlns:p14="http://schemas.microsoft.com/office/powerpoint/2010/main" val="36458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2" y="1648631"/>
            <a:ext cx="9439776" cy="5111878"/>
          </a:xfrm>
        </p:spPr>
      </p:pic>
    </p:spTree>
    <p:extLst>
      <p:ext uri="{BB962C8B-B14F-4D97-AF65-F5344CB8AC3E}">
        <p14:creationId xmlns:p14="http://schemas.microsoft.com/office/powerpoint/2010/main" val="4658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48" y="1536260"/>
            <a:ext cx="9639528" cy="5321740"/>
          </a:xfrm>
        </p:spPr>
      </p:pic>
    </p:spTree>
    <p:extLst>
      <p:ext uri="{BB962C8B-B14F-4D97-AF65-F5344CB8AC3E}">
        <p14:creationId xmlns:p14="http://schemas.microsoft.com/office/powerpoint/2010/main" val="21202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48" y="1635347"/>
            <a:ext cx="9639528" cy="5123565"/>
          </a:xfrm>
        </p:spPr>
      </p:pic>
    </p:spTree>
    <p:extLst>
      <p:ext uri="{BB962C8B-B14F-4D97-AF65-F5344CB8AC3E}">
        <p14:creationId xmlns:p14="http://schemas.microsoft.com/office/powerpoint/2010/main" val="197006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30" y="1558894"/>
            <a:ext cx="10206900" cy="4977708"/>
          </a:xfrm>
        </p:spPr>
      </p:pic>
    </p:spTree>
    <p:extLst>
      <p:ext uri="{BB962C8B-B14F-4D97-AF65-F5344CB8AC3E}">
        <p14:creationId xmlns:p14="http://schemas.microsoft.com/office/powerpoint/2010/main" val="407108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en-US" altLang="zh-TW" sz="5400" dirty="0" smtClean="0"/>
              <a:t>Amazon</a:t>
            </a:r>
            <a:r>
              <a:rPr lang="zh-TW" altLang="en-US" sz="5400" dirty="0" smtClean="0"/>
              <a:t>的服務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6997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54" y="1860263"/>
            <a:ext cx="10058400" cy="3958510"/>
          </a:xfrm>
        </p:spPr>
      </p:pic>
    </p:spTree>
    <p:extLst>
      <p:ext uri="{BB962C8B-B14F-4D97-AF65-F5344CB8AC3E}">
        <p14:creationId xmlns:p14="http://schemas.microsoft.com/office/powerpoint/2010/main" val="30711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62017"/>
            <a:ext cx="10058400" cy="3991216"/>
          </a:xfrm>
        </p:spPr>
      </p:pic>
    </p:spTree>
    <p:extLst>
      <p:ext uri="{BB962C8B-B14F-4D97-AF65-F5344CB8AC3E}">
        <p14:creationId xmlns:p14="http://schemas.microsoft.com/office/powerpoint/2010/main" val="334833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en-US" altLang="zh-TW" sz="5400" dirty="0" smtClean="0"/>
              <a:t>Microsoft</a:t>
            </a:r>
            <a:r>
              <a:rPr lang="zh-TW" altLang="en-US" sz="5400" dirty="0" smtClean="0"/>
              <a:t>的服務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4664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11157"/>
            <a:ext cx="10058400" cy="3892936"/>
          </a:xfrm>
        </p:spPr>
      </p:pic>
    </p:spTree>
    <p:extLst>
      <p:ext uri="{BB962C8B-B14F-4D97-AF65-F5344CB8AC3E}">
        <p14:creationId xmlns:p14="http://schemas.microsoft.com/office/powerpoint/2010/main" val="182204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654" y="748330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>
                <a:hlinkClick r:id="rId2"/>
              </a:rPr>
              <a:t>Amazon </a:t>
            </a:r>
            <a:r>
              <a:rPr lang="en-US" altLang="zh-TW" b="1" dirty="0" err="1">
                <a:hlinkClick r:id="rId2"/>
              </a:rPr>
              <a:t>Rekognition</a:t>
            </a: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392" y="1779116"/>
            <a:ext cx="5860580" cy="4501050"/>
          </a:xfrm>
        </p:spPr>
      </p:pic>
    </p:spTree>
    <p:extLst>
      <p:ext uri="{BB962C8B-B14F-4D97-AF65-F5344CB8AC3E}">
        <p14:creationId xmlns:p14="http://schemas.microsoft.com/office/powerpoint/2010/main" val="27916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01" y="1585009"/>
            <a:ext cx="3723962" cy="4690088"/>
          </a:xfrm>
        </p:spPr>
      </p:pic>
    </p:spTree>
    <p:extLst>
      <p:ext uri="{BB962C8B-B14F-4D97-AF65-F5344CB8AC3E}">
        <p14:creationId xmlns:p14="http://schemas.microsoft.com/office/powerpoint/2010/main" val="17973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15" y="1762794"/>
            <a:ext cx="7037530" cy="4533696"/>
          </a:xfrm>
        </p:spPr>
      </p:pic>
    </p:spTree>
    <p:extLst>
      <p:ext uri="{BB962C8B-B14F-4D97-AF65-F5344CB8AC3E}">
        <p14:creationId xmlns:p14="http://schemas.microsoft.com/office/powerpoint/2010/main" val="19752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49" y="1915726"/>
            <a:ext cx="7906662" cy="4408902"/>
          </a:xfrm>
        </p:spPr>
      </p:pic>
      <p:sp>
        <p:nvSpPr>
          <p:cNvPr id="3" name="文字方塊 2"/>
          <p:cNvSpPr txBox="1"/>
          <p:nvPr/>
        </p:nvSpPr>
        <p:spPr>
          <a:xfrm>
            <a:off x="1274885" y="1269395"/>
            <a:ext cx="438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Amazon </a:t>
            </a:r>
            <a:r>
              <a:rPr lang="en-US" altLang="zh-TW" dirty="0" err="1" smtClean="0"/>
              <a:t>SageMaker</a:t>
            </a:r>
            <a:r>
              <a:rPr lang="zh-TW" altLang="en-US" dirty="0" smtClean="0"/>
              <a:t>可以自定義訓練的模型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85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2796"/>
            <a:ext cx="10058400" cy="506089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hlinkClick r:id="rId2"/>
              </a:rPr>
              <a:t>AWS </a:t>
            </a:r>
            <a:r>
              <a:rPr lang="en-US" altLang="zh-TW" sz="2800" b="1" dirty="0" err="1">
                <a:hlinkClick r:id="rId2"/>
              </a:rPr>
              <a:t>DeepLens</a:t>
            </a:r>
            <a:r>
              <a:rPr lang="en-US" altLang="zh-TW" sz="2800" b="1" dirty="0">
                <a:hlinkClick r:id="rId2"/>
              </a:rPr>
              <a:t> - Deep learning enabled video camera for developers </a:t>
            </a:r>
            <a:endParaRPr lang="en-US" altLang="zh-TW" sz="2800" b="1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2" y="3197571"/>
            <a:ext cx="11770262" cy="1320108"/>
          </a:xfrm>
        </p:spPr>
      </p:pic>
      <p:sp>
        <p:nvSpPr>
          <p:cNvPr id="3" name="文字方塊 2"/>
          <p:cNvSpPr txBox="1"/>
          <p:nvPr/>
        </p:nvSpPr>
        <p:spPr>
          <a:xfrm>
            <a:off x="3569677" y="1978269"/>
            <a:ext cx="5125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/>
              <a:t>硬體規格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635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dirty="0" smtClean="0"/>
              <a:t>國外聲音辨識的專案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170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/>
              <a:t>1. Who's singing? </a:t>
            </a:r>
            <a:r>
              <a:rPr lang="en-US" altLang="zh-TW" sz="4000" dirty="0" smtClean="0"/>
              <a:t>Automatic </a:t>
            </a:r>
            <a:r>
              <a:rPr lang="en-US" altLang="zh-TW" sz="4000" dirty="0"/>
              <a:t>bird sound recognition with machine </a:t>
            </a:r>
            <a:r>
              <a:rPr lang="en-US" altLang="zh-TW" sz="4000" dirty="0" smtClean="0"/>
              <a:t>learning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2415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48" y="1334072"/>
            <a:ext cx="9769864" cy="5523928"/>
          </a:xfrm>
        </p:spPr>
      </p:pic>
    </p:spTree>
    <p:extLst>
      <p:ext uri="{BB962C8B-B14F-4D97-AF65-F5344CB8AC3E}">
        <p14:creationId xmlns:p14="http://schemas.microsoft.com/office/powerpoint/2010/main" val="37709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85" y="1814210"/>
            <a:ext cx="6675390" cy="5043790"/>
          </a:xfrm>
        </p:spPr>
      </p:pic>
    </p:spTree>
    <p:extLst>
      <p:ext uri="{BB962C8B-B14F-4D97-AF65-F5344CB8AC3E}">
        <p14:creationId xmlns:p14="http://schemas.microsoft.com/office/powerpoint/2010/main" val="99152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6" y="1975353"/>
            <a:ext cx="12053444" cy="3909400"/>
          </a:xfrm>
        </p:spPr>
      </p:pic>
    </p:spTree>
    <p:extLst>
      <p:ext uri="{BB962C8B-B14F-4D97-AF65-F5344CB8AC3E}">
        <p14:creationId xmlns:p14="http://schemas.microsoft.com/office/powerpoint/2010/main" val="41815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86" y="1463132"/>
            <a:ext cx="7381388" cy="5394868"/>
          </a:xfrm>
        </p:spPr>
      </p:pic>
    </p:spTree>
    <p:extLst>
      <p:ext uri="{BB962C8B-B14F-4D97-AF65-F5344CB8AC3E}">
        <p14:creationId xmlns:p14="http://schemas.microsoft.com/office/powerpoint/2010/main" val="143000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85" y="1737360"/>
            <a:ext cx="6675390" cy="4364055"/>
          </a:xfrm>
        </p:spPr>
      </p:pic>
      <p:sp>
        <p:nvSpPr>
          <p:cNvPr id="6" name="文字方塊 5"/>
          <p:cNvSpPr txBox="1"/>
          <p:nvPr/>
        </p:nvSpPr>
        <p:spPr>
          <a:xfrm>
            <a:off x="870438" y="3200400"/>
            <a:ext cx="1846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 smtClean="0"/>
              <a:t>Warblr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1600" dirty="0" smtClean="0"/>
              <a:t>鳥類聲音辨識</a:t>
            </a:r>
            <a:r>
              <a:rPr lang="en-US" altLang="zh-TW" sz="1600" dirty="0" smtClean="0"/>
              <a:t>APP</a:t>
            </a:r>
          </a:p>
          <a:p>
            <a:endParaRPr lang="en-US" altLang="zh-TW" sz="1600" dirty="0"/>
          </a:p>
          <a:p>
            <a:r>
              <a:rPr lang="zh-TW" altLang="en-US" sz="1600" dirty="0" smtClean="0"/>
              <a:t>但是我的手機不相容，無法安裝</a:t>
            </a:r>
            <a:endParaRPr lang="zh-TW" altLang="en-US" sz="1600" dirty="0"/>
          </a:p>
        </p:txBody>
      </p:sp>
      <p:sp>
        <p:nvSpPr>
          <p:cNvPr id="7" name="向下箭號 6"/>
          <p:cNvSpPr/>
          <p:nvPr/>
        </p:nvSpPr>
        <p:spPr>
          <a:xfrm rot="4213798">
            <a:off x="2431211" y="1942341"/>
            <a:ext cx="571224" cy="2018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37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9" y="1454480"/>
            <a:ext cx="11420042" cy="4966544"/>
          </a:xfrm>
        </p:spPr>
      </p:pic>
    </p:spTree>
    <p:extLst>
      <p:ext uri="{BB962C8B-B14F-4D97-AF65-F5344CB8AC3E}">
        <p14:creationId xmlns:p14="http://schemas.microsoft.com/office/powerpoint/2010/main" val="165408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54" y="475650"/>
            <a:ext cx="8142052" cy="5905132"/>
          </a:xfrm>
        </p:spPr>
      </p:pic>
    </p:spTree>
    <p:extLst>
      <p:ext uri="{BB962C8B-B14F-4D97-AF65-F5344CB8AC3E}">
        <p14:creationId xmlns:p14="http://schemas.microsoft.com/office/powerpoint/2010/main" val="346360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68" y="1826841"/>
            <a:ext cx="7291024" cy="4496136"/>
          </a:xfrm>
        </p:spPr>
      </p:pic>
      <p:sp>
        <p:nvSpPr>
          <p:cNvPr id="3" name="文字方塊 2"/>
          <p:cNvSpPr txBox="1"/>
          <p:nvPr/>
        </p:nvSpPr>
        <p:spPr>
          <a:xfrm>
            <a:off x="9917723" y="2646485"/>
            <a:ext cx="192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該專案使用到的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相關套件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96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 smtClean="0"/>
              <a:t>2</a:t>
            </a:r>
            <a:r>
              <a:rPr lang="en-US" altLang="zh-TW" sz="4000" dirty="0"/>
              <a:t>. Bird Sounds by Manny Tan &amp; Kyle McDonald | Experiments with Google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120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experiments.withgoogle.com/bird-sounds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97" y="2406144"/>
            <a:ext cx="12345754" cy="34629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796454" y="1907931"/>
            <a:ext cx="435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</a:t>
            </a:r>
            <a:r>
              <a:rPr lang="zh-TW" altLang="en-US" dirty="0"/>
              <a:t>名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工程師與</a:t>
            </a:r>
            <a:r>
              <a:rPr lang="en-US" altLang="zh-TW" dirty="0" smtClean="0"/>
              <a:t>1</a:t>
            </a:r>
            <a:r>
              <a:rPr lang="zh-TW" altLang="en-US" dirty="0" smtClean="0"/>
              <a:t>名鳥類學家的專案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948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>
              <a:hlinkClick r:id="rId2"/>
            </a:endParaRPr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experiments.withgoogle.com/bird-sounds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www.youtube.com/watch?v=31PWjb7Do1s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6734908" y="2488223"/>
            <a:ext cx="516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/>
              <a:t>該專案並非官方的專案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691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sz="5100" dirty="0">
                <a:hlinkClick r:id="rId2"/>
              </a:rPr>
              <a:t>https://</a:t>
            </a:r>
            <a:r>
              <a:rPr lang="en-US" altLang="zh-TW" sz="5100" dirty="0" smtClean="0">
                <a:hlinkClick r:id="rId2"/>
              </a:rPr>
              <a:t>experiments.withgoogle.com/bird-sounds</a:t>
            </a:r>
            <a:endParaRPr lang="en-US" altLang="zh-TW" sz="5100" dirty="0" smtClean="0"/>
          </a:p>
          <a:p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zh-TW" altLang="en-US" sz="6000" dirty="0" smtClean="0"/>
              <a:t>使用機器學習辨識數千種的鳥類。</a:t>
            </a: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zh-TW" altLang="en-US" sz="6000" dirty="0" smtClean="0"/>
              <a:t>電腦只有音源檔，沒有任何的標記資料</a:t>
            </a:r>
            <a:r>
              <a:rPr lang="en-US" altLang="zh-TW" sz="6000" dirty="0" smtClean="0"/>
              <a:t>. </a:t>
            </a:r>
            <a:br>
              <a:rPr lang="en-US" altLang="zh-TW" sz="6000" dirty="0" smtClean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zh-TW" altLang="en-US" sz="6000" dirty="0" smtClean="0"/>
              <a:t>使用</a:t>
            </a:r>
            <a:r>
              <a:rPr lang="en-US" altLang="zh-TW" sz="6000" dirty="0" smtClean="0"/>
              <a:t>t-SNE</a:t>
            </a:r>
            <a:r>
              <a:rPr lang="zh-TW" altLang="en-US" sz="6000" dirty="0" smtClean="0"/>
              <a:t>技術</a:t>
            </a:r>
            <a:r>
              <a:rPr lang="en-US" altLang="zh-TW" sz="6000" dirty="0"/>
              <a:t/>
            </a:r>
            <a:br>
              <a:rPr lang="en-US" altLang="zh-TW" sz="6000" dirty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en-US" altLang="zh-TW" sz="6000" dirty="0" smtClean="0"/>
              <a:t> 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112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5100" dirty="0" smtClean="0"/>
              <a:t/>
            </a:r>
            <a:br>
              <a:rPr lang="en-US" altLang="zh-TW" sz="5100" dirty="0" smtClean="0"/>
            </a:br>
            <a:r>
              <a:rPr lang="en-US" altLang="zh-TW" sz="5100" dirty="0" err="1" smtClean="0"/>
              <a:t>GitHub</a:t>
            </a:r>
            <a:r>
              <a:rPr lang="zh-TW" altLang="en-US" sz="5100" dirty="0" smtClean="0"/>
              <a:t>連結</a:t>
            </a:r>
            <a:endParaRPr lang="en-US" altLang="zh-TW" sz="5100" dirty="0"/>
          </a:p>
          <a:p>
            <a:r>
              <a:rPr lang="en-US" altLang="zh-TW" sz="5100" dirty="0" smtClean="0">
                <a:hlinkClick r:id="rId3"/>
              </a:rPr>
              <a:t>https</a:t>
            </a:r>
            <a:r>
              <a:rPr lang="en-US" altLang="zh-TW" sz="5100" dirty="0">
                <a:hlinkClick r:id="rId3"/>
              </a:rPr>
              <a:t>://</a:t>
            </a:r>
            <a:r>
              <a:rPr lang="en-US" altLang="zh-TW" sz="5100" dirty="0" smtClean="0">
                <a:hlinkClick r:id="rId3"/>
              </a:rPr>
              <a:t>github.com/googlecreativelab/aiexperiments-bird-sounds</a:t>
            </a:r>
            <a:endParaRPr lang="en-US" altLang="zh-TW" sz="5100" dirty="0" smtClean="0"/>
          </a:p>
          <a:p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501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6" y="1980999"/>
            <a:ext cx="12053444" cy="3898107"/>
          </a:xfrm>
        </p:spPr>
      </p:pic>
    </p:spTree>
    <p:extLst>
      <p:ext uri="{BB962C8B-B14F-4D97-AF65-F5344CB8AC3E}">
        <p14:creationId xmlns:p14="http://schemas.microsoft.com/office/powerpoint/2010/main" val="31522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 smtClean="0"/>
              <a:t>3. </a:t>
            </a:r>
            <a:r>
              <a:rPr lang="en-US" altLang="zh-TW" sz="4000" dirty="0"/>
              <a:t>Identifying Birds Using Machine Learning</a:t>
            </a:r>
            <a:br>
              <a:rPr lang="en-US" altLang="zh-TW" sz="4000" dirty="0"/>
            </a:b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8919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8742"/>
            <a:ext cx="10058400" cy="1450757"/>
          </a:xfrm>
        </p:spPr>
        <p:txBody>
          <a:bodyPr/>
          <a:lstStyle/>
          <a:p>
            <a:r>
              <a:rPr lang="en-US" altLang="zh-TW" b="1" dirty="0">
                <a:hlinkClick r:id="rId2"/>
              </a:rPr>
              <a:t>Identifying Birds Using Machine Learning</a:t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99" y="1711694"/>
            <a:ext cx="6470208" cy="4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6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 smtClean="0"/>
              <a:t>4. GitHub</a:t>
            </a:r>
            <a:r>
              <a:rPr lang="zh-TW" altLang="en-US" sz="4000" dirty="0" smtClean="0"/>
              <a:t>上的專案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495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err="1" smtClean="0"/>
              <a:t>Github</a:t>
            </a:r>
            <a:r>
              <a:rPr lang="zh-TW" altLang="en-US" dirty="0" smtClean="0"/>
              <a:t>上的專案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1)</a:t>
            </a:r>
            <a:r>
              <a:rPr lang="en-US" altLang="zh-TW" dirty="0" err="1" smtClean="0"/>
              <a:t>which_animal</a:t>
            </a:r>
            <a:r>
              <a:rPr lang="en-US" altLang="zh-TW" dirty="0"/>
              <a:t>:</a:t>
            </a:r>
            <a:r>
              <a:rPr lang="zh-TW" altLang="en-US" dirty="0"/>
              <a:t>使用</a:t>
            </a:r>
            <a:r>
              <a:rPr lang="en-US" altLang="zh-TW" dirty="0"/>
              <a:t>CNN</a:t>
            </a:r>
            <a:r>
              <a:rPr lang="zh-TW" altLang="en-US" dirty="0"/>
              <a:t>辨識動物聲音</a:t>
            </a:r>
          </a:p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github.com/libphy/which_animal</a:t>
            </a:r>
            <a:endParaRPr lang="en-US" altLang="zh-TW" dirty="0" smtClean="0"/>
          </a:p>
          <a:p>
            <a:r>
              <a:rPr lang="en-US" altLang="zh-TW" dirty="0" smtClean="0"/>
              <a:t>1.1</a:t>
            </a:r>
            <a:r>
              <a:rPr lang="en-US" altLang="zh-TW" dirty="0"/>
              <a:t>)</a:t>
            </a:r>
            <a:r>
              <a:rPr lang="zh-TW" altLang="en-US" dirty="0"/>
              <a:t>用</a:t>
            </a:r>
            <a:r>
              <a:rPr lang="en-US" altLang="zh-TW" dirty="0"/>
              <a:t>CNN</a:t>
            </a:r>
            <a:r>
              <a:rPr lang="zh-TW" altLang="en-US" dirty="0"/>
              <a:t>進行語音辨識</a:t>
            </a:r>
          </a:p>
          <a:p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github.com/mdda/cnn-speech-mnist</a:t>
            </a:r>
            <a:endParaRPr lang="en-US" altLang="zh-TW" dirty="0"/>
          </a:p>
          <a:p>
            <a:r>
              <a:rPr lang="en-US" altLang="zh-TW" dirty="0" smtClean="0"/>
              <a:t>1.2</a:t>
            </a:r>
            <a:r>
              <a:rPr lang="en-US" altLang="zh-TW" dirty="0"/>
              <a:t>)</a:t>
            </a:r>
            <a:r>
              <a:rPr lang="zh-TW" altLang="en-US" dirty="0"/>
              <a:t>使用</a:t>
            </a:r>
            <a:r>
              <a:rPr lang="en-US" altLang="zh-TW" dirty="0"/>
              <a:t>CNN</a:t>
            </a:r>
            <a:r>
              <a:rPr lang="zh-TW" altLang="en-US" dirty="0"/>
              <a:t>搭配鳥音辨識鳥的種類</a:t>
            </a:r>
          </a:p>
          <a:p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github.com/johnmartinsson/bird-species-classification</a:t>
            </a:r>
            <a:endParaRPr lang="en-US" altLang="zh-TW" dirty="0"/>
          </a:p>
          <a:p>
            <a:r>
              <a:rPr lang="en-US" altLang="zh-TW" dirty="0" smtClean="0"/>
              <a:t>1.3</a:t>
            </a:r>
            <a:r>
              <a:rPr lang="en-US" altLang="zh-TW" dirty="0"/>
              <a:t>)</a:t>
            </a:r>
            <a:r>
              <a:rPr lang="zh-TW" altLang="en-US" dirty="0"/>
              <a:t>即時動物辨識系統</a:t>
            </a:r>
          </a:p>
          <a:p>
            <a:r>
              <a:rPr lang="en-US" altLang="zh-TW" dirty="0" smtClean="0">
                <a:hlinkClick r:id="rId5"/>
              </a:rPr>
              <a:t>https</a:t>
            </a:r>
            <a:r>
              <a:rPr lang="en-US" altLang="zh-TW" dirty="0">
                <a:hlinkClick r:id="rId5"/>
              </a:rPr>
              <a:t>://</a:t>
            </a:r>
            <a:r>
              <a:rPr lang="en-US" altLang="zh-TW" dirty="0" smtClean="0">
                <a:hlinkClick r:id="rId5"/>
              </a:rPr>
              <a:t>github.com/fossasia/mvisc</a:t>
            </a: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1253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zh-TW" altLang="en-US" sz="6000" dirty="0" smtClean="0"/>
              <a:t>聲音及圖像資料庫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69409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聲音及圖像資料庫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2)</a:t>
            </a:r>
            <a:r>
              <a:rPr lang="zh-TW" altLang="en-US" dirty="0"/>
              <a:t>聲音資料庫</a:t>
            </a:r>
          </a:p>
          <a:p>
            <a:r>
              <a:rPr lang="en-US" altLang="zh-TW" dirty="0">
                <a:hlinkClick r:id="rId2"/>
              </a:rPr>
              <a:t>https://freesound.org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3)</a:t>
            </a:r>
            <a:r>
              <a:rPr lang="zh-TW" altLang="en-US" dirty="0"/>
              <a:t>鳥類資料庫</a:t>
            </a:r>
            <a:r>
              <a:rPr lang="en-US" altLang="zh-TW" dirty="0"/>
              <a:t>:</a:t>
            </a:r>
            <a:r>
              <a:rPr lang="zh-TW" altLang="en-US" dirty="0"/>
              <a:t>含圖片與聲音</a:t>
            </a:r>
          </a:p>
          <a:p>
            <a:r>
              <a:rPr lang="en-US" altLang="zh-TW" dirty="0">
                <a:hlinkClick r:id="rId3"/>
              </a:rPr>
              <a:t>https://www.macaulaylibrary.org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3.1</a:t>
            </a:r>
            <a:r>
              <a:rPr lang="en-US" altLang="zh-TW" dirty="0"/>
              <a:t>)</a:t>
            </a:r>
            <a:r>
              <a:rPr lang="zh-TW" altLang="en-US" dirty="0"/>
              <a:t>德國的動物聲音資料庫</a:t>
            </a:r>
          </a:p>
          <a:p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www.tierstimmenarchiv.de/</a:t>
            </a:r>
            <a:endParaRPr lang="en-US" altLang="zh-TW" dirty="0" smtClean="0"/>
          </a:p>
          <a:p>
            <a:r>
              <a:rPr lang="en-US" altLang="zh-TW" dirty="0" smtClean="0"/>
              <a:t>3.2)ImageNet</a:t>
            </a:r>
            <a:r>
              <a:rPr lang="zh-TW" altLang="en-US" dirty="0"/>
              <a:t>圖片資料庫</a:t>
            </a:r>
          </a:p>
          <a:p>
            <a:r>
              <a:rPr lang="en-US" altLang="zh-TW" dirty="0">
                <a:hlinkClick r:id="rId5"/>
              </a:rPr>
              <a:t>http://</a:t>
            </a:r>
            <a:r>
              <a:rPr lang="en-US" altLang="zh-TW" dirty="0" smtClean="0">
                <a:hlinkClick r:id="rId5"/>
              </a:rPr>
              <a:t>image-net.org/index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59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9296" y="648741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/>
              <a:t>Bird Audio Detection challenge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http://machine-listening.eecs.qmul.ac.uk/bird-audio-detection-challenge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/>
          </a:p>
          <a:p>
            <a:pPr algn="ctr"/>
            <a:r>
              <a:rPr lang="zh-TW" altLang="en-US" sz="6000" b="1" dirty="0" smtClean="0"/>
              <a:t>鳥類音源資料下載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4121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聲源與影像辨識相關文章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4.1)</a:t>
            </a:r>
            <a:r>
              <a:rPr lang="zh-TW" altLang="en-US" dirty="0"/>
              <a:t>用</a:t>
            </a:r>
            <a:r>
              <a:rPr lang="en-US" altLang="zh-TW" dirty="0" err="1"/>
              <a:t>TensorFlow</a:t>
            </a:r>
            <a:r>
              <a:rPr lang="zh-TW" altLang="en-US" dirty="0"/>
              <a:t>進行聲音分類</a:t>
            </a:r>
            <a:r>
              <a:rPr lang="en-US" altLang="zh-TW" dirty="0"/>
              <a:t>(</a:t>
            </a:r>
            <a:r>
              <a:rPr lang="zh-TW" altLang="en-US" dirty="0"/>
              <a:t>本文主要在於概念的傳達</a:t>
            </a:r>
            <a:r>
              <a:rPr lang="en-US" altLang="zh-TW" dirty="0"/>
              <a:t>)</a:t>
            </a:r>
          </a:p>
          <a:p>
            <a:r>
              <a:rPr lang="en-US" altLang="zh-TW" dirty="0">
                <a:hlinkClick r:id="rId2"/>
              </a:rPr>
              <a:t>https://www.iotforall.com/tensorflow-sound-classification-machine-learning-applications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4.2)</a:t>
            </a:r>
            <a:r>
              <a:rPr lang="zh-TW" altLang="en-US" dirty="0"/>
              <a:t>用</a:t>
            </a:r>
            <a:r>
              <a:rPr lang="en-US" altLang="zh-TW" dirty="0" err="1"/>
              <a:t>Keras</a:t>
            </a:r>
            <a:r>
              <a:rPr lang="zh-TW" altLang="en-US" dirty="0"/>
              <a:t>進行音源訊號處理</a:t>
            </a:r>
          </a:p>
          <a:p>
            <a:r>
              <a:rPr lang="en-US" altLang="zh-TW" dirty="0">
                <a:hlinkClick r:id="rId3"/>
              </a:rPr>
              <a:t>https://www.analyticsvidhya.com/blog/2017/08/audio-voice-processing-deep-learning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4.3)</a:t>
            </a:r>
            <a:r>
              <a:rPr lang="zh-TW" altLang="en-US" dirty="0"/>
              <a:t>使用</a:t>
            </a:r>
            <a:r>
              <a:rPr lang="en-US" altLang="zh-TW" dirty="0" err="1"/>
              <a:t>TensorFlow</a:t>
            </a:r>
            <a:r>
              <a:rPr lang="zh-TW" altLang="en-US" dirty="0"/>
              <a:t>分類小狗的品種</a:t>
            </a:r>
          </a:p>
          <a:p>
            <a:r>
              <a:rPr lang="en-US" altLang="zh-TW" dirty="0">
                <a:hlinkClick r:id="rId4"/>
              </a:rPr>
              <a:t>https://medium.com/@</a:t>
            </a:r>
            <a:r>
              <a:rPr lang="en-US" altLang="zh-TW" dirty="0" smtClean="0">
                <a:hlinkClick r:id="rId4"/>
              </a:rPr>
              <a:t>RaghavPrabhu/a-simple-tutorial-to-classify-images-using-tensorflow-step-by-step-guide-7e0fad26c22</a:t>
            </a:r>
            <a:endParaRPr lang="en-US" altLang="zh-TW" dirty="0" smtClean="0"/>
          </a:p>
          <a:p>
            <a:r>
              <a:rPr lang="en-US" altLang="zh-TW" dirty="0" smtClean="0"/>
              <a:t>4.4</a:t>
            </a:r>
            <a:r>
              <a:rPr lang="en-US" altLang="zh-TW" dirty="0"/>
              <a:t>)</a:t>
            </a:r>
            <a:r>
              <a:rPr lang="zh-TW" altLang="en-US" dirty="0"/>
              <a:t>使用</a:t>
            </a:r>
            <a:r>
              <a:rPr lang="en-US" altLang="zh-TW" dirty="0" err="1"/>
              <a:t>Keras</a:t>
            </a:r>
            <a:r>
              <a:rPr lang="zh-TW" altLang="en-US" dirty="0"/>
              <a:t>辨別圖片是狗還是貓</a:t>
            </a:r>
          </a:p>
          <a:p>
            <a:r>
              <a:rPr lang="en-US" altLang="zh-TW" dirty="0">
                <a:hlinkClick r:id="rId5"/>
              </a:rPr>
              <a:t>https://medium.com/@</a:t>
            </a:r>
            <a:r>
              <a:rPr lang="en-US" altLang="zh-TW" dirty="0" smtClean="0">
                <a:hlinkClick r:id="rId5"/>
              </a:rPr>
              <a:t>divyanshuDeveloper/a-simple-animal-classifier-from-scratch-using-keras-61ef0edfcb1f</a:t>
            </a:r>
            <a:endParaRPr lang="en-US" altLang="zh-TW" dirty="0" smtClean="0"/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65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en-US" altLang="zh-TW" sz="13800" dirty="0" smtClean="0"/>
              <a:t>APP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91021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8488" y="483577"/>
            <a:ext cx="10058400" cy="70866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使</a:t>
            </a:r>
            <a:r>
              <a:rPr lang="zh-TW" altLang="en-US" dirty="0"/>
              <a:t>用</a:t>
            </a:r>
            <a:r>
              <a:rPr lang="en-US" altLang="zh-TW" dirty="0" smtClean="0"/>
              <a:t>Adobe XD</a:t>
            </a:r>
            <a:r>
              <a:rPr lang="zh-TW" altLang="en-US" dirty="0" smtClean="0"/>
              <a:t>進行</a:t>
            </a:r>
            <a:r>
              <a:rPr lang="en-US" altLang="zh-TW" dirty="0" smtClean="0"/>
              <a:t>UI</a:t>
            </a:r>
            <a:r>
              <a:rPr lang="zh-TW" altLang="en-US" dirty="0" smtClean="0"/>
              <a:t>設計</a:t>
            </a:r>
            <a:endParaRPr lang="zh-TW" altLang="en-US" dirty="0"/>
          </a:p>
        </p:txBody>
      </p:sp>
      <p:pic>
        <p:nvPicPr>
          <p:cNvPr id="4" name="水雉保育APP-UI部分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2112" y="1192237"/>
            <a:ext cx="2851152" cy="5367622"/>
          </a:xfrm>
        </p:spPr>
      </p:pic>
    </p:spTree>
    <p:extLst>
      <p:ext uri="{BB962C8B-B14F-4D97-AF65-F5344CB8AC3E}">
        <p14:creationId xmlns:p14="http://schemas.microsoft.com/office/powerpoint/2010/main" val="19476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將音檔資料</a:t>
            </a:r>
            <a:r>
              <a:rPr lang="zh-TW" altLang="en-US" b="1" dirty="0" smtClean="0"/>
              <a:t>進行標記</a:t>
            </a:r>
            <a:r>
              <a:rPr lang="zh-TW" altLang="en-US" dirty="0" smtClean="0"/>
              <a:t>後，我們只要</a:t>
            </a:r>
            <a:r>
              <a:rPr lang="zh-TW" altLang="en-US" b="1" dirty="0" smtClean="0"/>
              <a:t>播放一段音檔</a:t>
            </a:r>
            <a:r>
              <a:rPr lang="zh-TW" altLang="en-US" dirty="0" smtClean="0"/>
              <a:t>，就能</a:t>
            </a:r>
            <a:r>
              <a:rPr lang="zh-TW" altLang="en-US" b="1" dirty="0" smtClean="0"/>
              <a:t>自動辨識出說話者</a:t>
            </a:r>
            <a:r>
              <a:rPr lang="zh-TW" altLang="en-US" dirty="0" smtClean="0"/>
              <a:t>是誰。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在微軟網站上的案例當中，共有六位美國總統，播放他們的聲音出來，該服務就能自動比對出說話的是哪一位總統。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也因此，我認為</a:t>
            </a:r>
            <a:r>
              <a:rPr lang="zh-TW" altLang="en-US" b="1" dirty="0" smtClean="0"/>
              <a:t>應該能夠將「說話者辨識」這項服務</a:t>
            </a:r>
            <a:r>
              <a:rPr lang="zh-TW" altLang="en-US" dirty="0" smtClean="0"/>
              <a:t>，</a:t>
            </a:r>
            <a:r>
              <a:rPr lang="zh-TW" altLang="en-US" b="1" dirty="0" smtClean="0"/>
              <a:t>推廣延伸到鳥類聲音的辨識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03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預計會有以下功能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照片與聲音</a:t>
            </a:r>
            <a:r>
              <a:rPr lang="en-US" altLang="zh-TW" dirty="0" smtClean="0"/>
              <a:t>GPS</a:t>
            </a:r>
            <a:r>
              <a:rPr lang="zh-TW" altLang="en-US" dirty="0" smtClean="0"/>
              <a:t>定位紀錄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水雉復育故事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在地人文景點、濕地介紹、環境教育資訊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類似臉書</a:t>
            </a:r>
            <a:r>
              <a:rPr lang="en-US" altLang="zh-TW" dirty="0" err="1" smtClean="0"/>
              <a:t>orIG</a:t>
            </a:r>
            <a:r>
              <a:rPr lang="zh-TW" altLang="en-US" dirty="0" smtClean="0"/>
              <a:t>的動態時報，但是</a:t>
            </a:r>
            <a:r>
              <a:rPr lang="en-US" altLang="zh-TW" dirty="0" smtClean="0"/>
              <a:t>for </a:t>
            </a:r>
            <a:r>
              <a:rPr lang="zh-TW" altLang="en-US" dirty="0" smtClean="0"/>
              <a:t>水雉</a:t>
            </a:r>
            <a:endParaRPr lang="en-US" altLang="zh-TW" dirty="0" smtClean="0"/>
          </a:p>
          <a:p>
            <a:r>
              <a:rPr lang="en-US" altLang="zh-TW" dirty="0" smtClean="0"/>
              <a:t>5.</a:t>
            </a:r>
            <a:r>
              <a:rPr lang="zh-TW" altLang="en-US" dirty="0" smtClean="0"/>
              <a:t>可以收藏別人或自己發布過的影片或文章</a:t>
            </a:r>
            <a:endParaRPr lang="en-US" altLang="zh-TW" dirty="0" smtClean="0"/>
          </a:p>
          <a:p>
            <a:r>
              <a:rPr lang="en-US" altLang="zh-TW" dirty="0" smtClean="0"/>
              <a:t>6.</a:t>
            </a:r>
            <a:r>
              <a:rPr lang="zh-TW" altLang="en-US" dirty="0" smtClean="0"/>
              <a:t>可以錄影、錄音、拍照</a:t>
            </a:r>
            <a:endParaRPr lang="en-US" altLang="zh-TW" dirty="0" smtClean="0"/>
          </a:p>
          <a:p>
            <a:r>
              <a:rPr lang="en-US" altLang="zh-TW" dirty="0" smtClean="0"/>
              <a:t>7.</a:t>
            </a:r>
            <a:r>
              <a:rPr lang="zh-TW" altLang="en-US" dirty="0" smtClean="0"/>
              <a:t>結合</a:t>
            </a:r>
            <a:r>
              <a:rPr lang="en-US" altLang="zh-TW" dirty="0" smtClean="0"/>
              <a:t>GPS</a:t>
            </a:r>
            <a:r>
              <a:rPr lang="zh-TW" altLang="en-US" dirty="0" smtClean="0"/>
              <a:t>功能，與周遭的朋友們一同聊天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49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使用</a:t>
            </a:r>
            <a:r>
              <a:rPr lang="en-US" altLang="zh-TW" dirty="0" smtClean="0"/>
              <a:t>React Native</a:t>
            </a:r>
            <a:r>
              <a:rPr lang="zh-TW" altLang="en-US" dirty="0" smtClean="0"/>
              <a:t>開發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React Native</a:t>
            </a:r>
            <a:r>
              <a:rPr lang="zh-TW" altLang="en-US" dirty="0" smtClean="0"/>
              <a:t>是一個可以跨平台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iOS+Android</a:t>
            </a:r>
            <a:r>
              <a:rPr lang="en-US" altLang="zh-TW" dirty="0" smtClean="0"/>
              <a:t>)</a:t>
            </a:r>
            <a:r>
              <a:rPr lang="zh-TW" altLang="en-US" dirty="0" smtClean="0"/>
              <a:t>開發的框架，以</a:t>
            </a:r>
            <a:r>
              <a:rPr lang="en-US" altLang="zh-TW" b="1" dirty="0" smtClean="0"/>
              <a:t>JavaScript</a:t>
            </a:r>
            <a:r>
              <a:rPr lang="zh-TW" altLang="en-US" dirty="0" smtClean="0"/>
              <a:t>為基礎。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/>
              <a:t>學過一次</a:t>
            </a:r>
            <a:r>
              <a:rPr lang="en-US" altLang="zh-TW" dirty="0" smtClean="0"/>
              <a:t>RN</a:t>
            </a:r>
            <a:r>
              <a:rPr lang="zh-TW" altLang="en-US" dirty="0" smtClean="0"/>
              <a:t>，就能在不同平台上開發佈署 </a:t>
            </a:r>
            <a:r>
              <a:rPr lang="en-US" altLang="zh-TW" dirty="0" smtClean="0"/>
              <a:t>(</a:t>
            </a:r>
            <a:r>
              <a:rPr lang="en-US" altLang="zh-TW" b="1" i="1" dirty="0"/>
              <a:t>Learn Once</a:t>
            </a:r>
            <a:r>
              <a:rPr lang="en-US" altLang="zh-TW" b="1" dirty="0"/>
              <a:t>, </a:t>
            </a:r>
            <a:r>
              <a:rPr lang="en-US" altLang="zh-TW" b="1" i="1" dirty="0"/>
              <a:t>Write Anywhere</a:t>
            </a:r>
            <a:r>
              <a:rPr lang="en-US" altLang="zh-TW" dirty="0" smtClean="0"/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2015</a:t>
            </a:r>
            <a:r>
              <a:rPr lang="zh-TW" altLang="en-US" dirty="0" smtClean="0"/>
              <a:t>年由</a:t>
            </a:r>
            <a:r>
              <a:rPr lang="en-US" altLang="zh-TW" b="1" dirty="0" smtClean="0"/>
              <a:t>Facebook</a:t>
            </a:r>
            <a:r>
              <a:rPr lang="zh-TW" altLang="en-US" b="1" dirty="0" smtClean="0"/>
              <a:t>發布的框架</a:t>
            </a:r>
            <a:endParaRPr lang="en-US" altLang="zh-TW" b="1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 smtClean="0"/>
              <a:t>佈署出來的是</a:t>
            </a:r>
            <a:r>
              <a:rPr lang="en-US" altLang="zh-TW" dirty="0" smtClean="0"/>
              <a:t>Native</a:t>
            </a:r>
            <a:r>
              <a:rPr lang="zh-TW" altLang="en-US" dirty="0" smtClean="0"/>
              <a:t>的</a:t>
            </a:r>
            <a:r>
              <a:rPr lang="zh-TW" altLang="en-US" b="1" dirty="0" smtClean="0"/>
              <a:t>原生</a:t>
            </a:r>
            <a:r>
              <a:rPr lang="en-US" altLang="zh-TW" b="1" dirty="0" smtClean="0"/>
              <a:t>APP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Facebook</a:t>
            </a:r>
            <a:r>
              <a:rPr lang="zh-TW" altLang="en-US" dirty="0" smtClean="0"/>
              <a:t>、</a:t>
            </a:r>
            <a:r>
              <a:rPr lang="en-US" altLang="zh-TW" dirty="0" smtClean="0"/>
              <a:t>Instagram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Pinterest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Skype</a:t>
            </a:r>
            <a:r>
              <a:rPr lang="zh-TW" altLang="en-US" dirty="0" smtClean="0"/>
              <a:t>、</a:t>
            </a:r>
            <a:r>
              <a:rPr lang="en-US" altLang="zh-TW" dirty="0" smtClean="0"/>
              <a:t>Uber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QQ</a:t>
            </a:r>
            <a:r>
              <a:rPr lang="zh-TW" altLang="en-US" dirty="0" smtClean="0"/>
              <a:t>的手機</a:t>
            </a:r>
            <a:r>
              <a:rPr lang="en-US" altLang="zh-TW" dirty="0" smtClean="0"/>
              <a:t>APP</a:t>
            </a:r>
            <a:r>
              <a:rPr lang="zh-TW" altLang="en-US" b="1" dirty="0" smtClean="0"/>
              <a:t>都是用</a:t>
            </a:r>
            <a:r>
              <a:rPr lang="en-US" altLang="zh-TW" b="1" dirty="0" smtClean="0"/>
              <a:t>React Native</a:t>
            </a:r>
            <a:r>
              <a:rPr lang="zh-TW" altLang="en-US" b="1" dirty="0" smtClean="0"/>
              <a:t>開發</a:t>
            </a:r>
            <a:endParaRPr lang="en-US" altLang="zh-TW" b="1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b="1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b="1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b="1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08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使用</a:t>
            </a:r>
            <a:r>
              <a:rPr lang="en-US" altLang="zh-TW" dirty="0" smtClean="0"/>
              <a:t>React Native</a:t>
            </a:r>
            <a:r>
              <a:rPr lang="zh-TW" altLang="en-US" dirty="0" smtClean="0"/>
              <a:t>開發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b="1" dirty="0">
                <a:hlinkClick r:id="rId2"/>
              </a:rPr>
              <a:t>React Native </a:t>
            </a:r>
            <a:r>
              <a:rPr lang="zh-TW" altLang="en-US" b="1" dirty="0">
                <a:hlinkClick r:id="rId2"/>
              </a:rPr>
              <a:t>跨平台</a:t>
            </a:r>
            <a:r>
              <a:rPr lang="en-US" altLang="zh-TW" b="1" dirty="0">
                <a:hlinkClick r:id="rId2"/>
              </a:rPr>
              <a:t>APP</a:t>
            </a:r>
            <a:r>
              <a:rPr lang="zh-TW" altLang="en-US" b="1" dirty="0">
                <a:hlinkClick r:id="rId2"/>
              </a:rPr>
              <a:t>開發學習筆記</a:t>
            </a:r>
            <a:r>
              <a:rPr lang="en-US" altLang="zh-TW" b="1" dirty="0">
                <a:hlinkClick r:id="rId2"/>
              </a:rPr>
              <a:t>(</a:t>
            </a:r>
            <a:r>
              <a:rPr lang="zh-TW" altLang="en-US" b="1" dirty="0">
                <a:hlinkClick r:id="rId2"/>
              </a:rPr>
              <a:t>一</a:t>
            </a:r>
            <a:r>
              <a:rPr lang="en-US" altLang="zh-TW" b="1" dirty="0">
                <a:hlinkClick r:id="rId2"/>
              </a:rPr>
              <a:t>)</a:t>
            </a:r>
            <a:r>
              <a:rPr lang="zh-TW" altLang="en-US" b="1" dirty="0">
                <a:hlinkClick r:id="rId2"/>
              </a:rPr>
              <a:t>：環境</a:t>
            </a:r>
            <a:r>
              <a:rPr lang="zh-TW" altLang="en-US" b="1" dirty="0" smtClean="0">
                <a:hlinkClick r:id="rId2"/>
              </a:rPr>
              <a:t>配置</a:t>
            </a:r>
            <a:endParaRPr lang="en-US" altLang="zh-TW" b="1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b="1" dirty="0">
                <a:hlinkClick r:id="rId3"/>
              </a:rPr>
              <a:t>React Native </a:t>
            </a:r>
            <a:r>
              <a:rPr lang="zh-TW" altLang="en-US" b="1" dirty="0">
                <a:hlinkClick r:id="rId3"/>
              </a:rPr>
              <a:t>跨平台</a:t>
            </a:r>
            <a:r>
              <a:rPr lang="en-US" altLang="zh-TW" b="1" dirty="0">
                <a:hlinkClick r:id="rId3"/>
              </a:rPr>
              <a:t>APP</a:t>
            </a:r>
            <a:r>
              <a:rPr lang="zh-TW" altLang="en-US" b="1" dirty="0">
                <a:hlinkClick r:id="rId3"/>
              </a:rPr>
              <a:t>開發學習筆記</a:t>
            </a:r>
            <a:r>
              <a:rPr lang="en-US" altLang="zh-TW" b="1" dirty="0">
                <a:hlinkClick r:id="rId3"/>
              </a:rPr>
              <a:t>(</a:t>
            </a:r>
            <a:r>
              <a:rPr lang="zh-TW" altLang="en-US" b="1" dirty="0">
                <a:hlinkClick r:id="rId3"/>
              </a:rPr>
              <a:t>二</a:t>
            </a:r>
            <a:r>
              <a:rPr lang="en-US" altLang="zh-TW" b="1" dirty="0">
                <a:hlinkClick r:id="rId3"/>
              </a:rPr>
              <a:t>)</a:t>
            </a:r>
            <a:r>
              <a:rPr lang="zh-TW" altLang="en-US" b="1" dirty="0">
                <a:hlinkClick r:id="rId3"/>
              </a:rPr>
              <a:t>：目錄</a:t>
            </a:r>
            <a:r>
              <a:rPr lang="zh-TW" altLang="en-US" b="1" dirty="0" smtClean="0">
                <a:hlinkClick r:id="rId3"/>
              </a:rPr>
              <a:t>結構</a:t>
            </a:r>
            <a:endParaRPr lang="en-US" altLang="zh-TW" b="1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b="1" dirty="0">
                <a:hlinkClick r:id="rId4"/>
              </a:rPr>
              <a:t>React Native </a:t>
            </a:r>
            <a:r>
              <a:rPr lang="zh-TW" altLang="en-US" b="1" dirty="0">
                <a:hlinkClick r:id="rId4"/>
              </a:rPr>
              <a:t>跨平台</a:t>
            </a:r>
            <a:r>
              <a:rPr lang="en-US" altLang="zh-TW" b="1" dirty="0">
                <a:hlinkClick r:id="rId4"/>
              </a:rPr>
              <a:t>APP</a:t>
            </a:r>
            <a:r>
              <a:rPr lang="zh-TW" altLang="en-US" b="1" dirty="0">
                <a:hlinkClick r:id="rId4"/>
              </a:rPr>
              <a:t>開發學習筆記</a:t>
            </a:r>
            <a:r>
              <a:rPr lang="en-US" altLang="zh-TW" b="1" dirty="0">
                <a:hlinkClick r:id="rId4"/>
              </a:rPr>
              <a:t>(</a:t>
            </a:r>
            <a:r>
              <a:rPr lang="zh-TW" altLang="en-US" b="1" dirty="0">
                <a:hlinkClick r:id="rId4"/>
              </a:rPr>
              <a:t>三</a:t>
            </a:r>
            <a:r>
              <a:rPr lang="en-US" altLang="zh-TW" b="1" dirty="0">
                <a:hlinkClick r:id="rId4"/>
              </a:rPr>
              <a:t>)</a:t>
            </a:r>
            <a:r>
              <a:rPr lang="zh-TW" altLang="en-US" b="1" dirty="0">
                <a:hlinkClick r:id="rId4"/>
              </a:rPr>
              <a:t>：常用的</a:t>
            </a:r>
            <a:r>
              <a:rPr lang="en-US" altLang="zh-TW" b="1" dirty="0" smtClean="0">
                <a:hlinkClick r:id="rId4"/>
              </a:rPr>
              <a:t>Component</a:t>
            </a:r>
            <a:endParaRPr lang="en-US" altLang="zh-TW" b="1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b="1" dirty="0">
                <a:hlinkClick r:id="rId5"/>
              </a:rPr>
              <a:t>React Native </a:t>
            </a:r>
            <a:r>
              <a:rPr lang="zh-TW" altLang="en-US" b="1" dirty="0">
                <a:hlinkClick r:id="rId5"/>
              </a:rPr>
              <a:t>跨平台</a:t>
            </a:r>
            <a:r>
              <a:rPr lang="en-US" altLang="zh-TW" b="1" dirty="0">
                <a:hlinkClick r:id="rId5"/>
              </a:rPr>
              <a:t>APP</a:t>
            </a:r>
            <a:r>
              <a:rPr lang="zh-TW" altLang="en-US" b="1" dirty="0">
                <a:hlinkClick r:id="rId5"/>
              </a:rPr>
              <a:t>開發學習筆記</a:t>
            </a:r>
            <a:r>
              <a:rPr lang="en-US" altLang="zh-TW" b="1" dirty="0">
                <a:hlinkClick r:id="rId5"/>
              </a:rPr>
              <a:t>(</a:t>
            </a:r>
            <a:r>
              <a:rPr lang="zh-TW" altLang="en-US" b="1" dirty="0">
                <a:hlinkClick r:id="rId5"/>
              </a:rPr>
              <a:t>四</a:t>
            </a:r>
            <a:r>
              <a:rPr lang="en-US" altLang="zh-TW" b="1" dirty="0">
                <a:hlinkClick r:id="rId5"/>
              </a:rPr>
              <a:t>)</a:t>
            </a:r>
            <a:r>
              <a:rPr lang="zh-TW" altLang="en-US" b="1" dirty="0">
                <a:hlinkClick r:id="rId5"/>
              </a:rPr>
              <a:t>：使用開發好的元件</a:t>
            </a:r>
            <a:r>
              <a:rPr lang="en-US" altLang="zh-TW" b="1" dirty="0">
                <a:hlinkClick r:id="rId5"/>
              </a:rPr>
              <a:t>&amp;</a:t>
            </a:r>
            <a:r>
              <a:rPr lang="zh-TW" altLang="en-US" b="1" dirty="0">
                <a:hlinkClick r:id="rId5"/>
              </a:rPr>
              <a:t>除錯</a:t>
            </a:r>
            <a:r>
              <a:rPr lang="en-US" altLang="zh-TW" b="1" dirty="0">
                <a:hlinkClick r:id="rId5"/>
              </a:rPr>
              <a:t>&amp;</a:t>
            </a:r>
            <a:r>
              <a:rPr lang="zh-TW" altLang="en-US" b="1" dirty="0">
                <a:hlinkClick r:id="rId5"/>
              </a:rPr>
              <a:t>升級</a:t>
            </a:r>
            <a:r>
              <a:rPr lang="en-US" altLang="zh-TW" b="1" dirty="0">
                <a:hlinkClick r:id="rId5"/>
              </a:rPr>
              <a:t>RN</a:t>
            </a:r>
            <a:r>
              <a:rPr lang="zh-TW" altLang="en-US" b="1" dirty="0">
                <a:hlinkClick r:id="rId5"/>
              </a:rPr>
              <a:t>版本</a:t>
            </a:r>
            <a:r>
              <a:rPr lang="en-US" altLang="zh-TW" b="1" dirty="0">
                <a:hlinkClick r:id="rId5"/>
              </a:rPr>
              <a:t>&amp;APP</a:t>
            </a:r>
            <a:r>
              <a:rPr lang="zh-TW" altLang="en-US" b="1" dirty="0">
                <a:hlinkClick r:id="rId5"/>
              </a:rPr>
              <a:t>商店上架</a:t>
            </a:r>
            <a:r>
              <a:rPr lang="en-US" altLang="zh-TW" b="1" dirty="0">
                <a:hlinkClick r:id="rId5"/>
              </a:rPr>
              <a:t>&amp;</a:t>
            </a:r>
            <a:r>
              <a:rPr lang="zh-TW" altLang="en-US" b="1" dirty="0">
                <a:hlinkClick r:id="rId5"/>
              </a:rPr>
              <a:t>遠端更新</a:t>
            </a:r>
            <a:r>
              <a:rPr lang="en-US" altLang="zh-TW" b="1" dirty="0">
                <a:hlinkClick r:id="rId5"/>
              </a:rPr>
              <a:t>APP&amp;</a:t>
            </a:r>
            <a:r>
              <a:rPr lang="zh-TW" altLang="en-US" b="1" dirty="0">
                <a:hlinkClick r:id="rId5"/>
              </a:rPr>
              <a:t>換</a:t>
            </a:r>
            <a:r>
              <a:rPr lang="en-US" altLang="zh-TW" b="1" dirty="0">
                <a:hlinkClick r:id="rId5"/>
              </a:rPr>
              <a:t>Icon&amp; React Native </a:t>
            </a:r>
            <a:r>
              <a:rPr lang="zh-TW" altLang="en-US" b="1" dirty="0">
                <a:hlinkClick r:id="rId5"/>
              </a:rPr>
              <a:t>好用套件</a:t>
            </a:r>
            <a:r>
              <a:rPr lang="zh-TW" altLang="en-US" b="1" dirty="0" smtClean="0">
                <a:hlinkClick r:id="rId5"/>
              </a:rPr>
              <a:t>分享</a:t>
            </a:r>
            <a:endParaRPr lang="en-US" altLang="zh-TW" b="1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hlinkClick r:id="rId6"/>
              </a:rPr>
              <a:t>手機</a:t>
            </a:r>
            <a:r>
              <a:rPr lang="zh-TW" altLang="en-US" b="1" dirty="0">
                <a:hlinkClick r:id="rId6"/>
              </a:rPr>
              <a:t>即時影像辨識</a:t>
            </a:r>
            <a:r>
              <a:rPr lang="en-US" altLang="zh-TW" b="1" dirty="0">
                <a:hlinkClick r:id="rId6"/>
              </a:rPr>
              <a:t>APP</a:t>
            </a:r>
            <a:r>
              <a:rPr lang="zh-TW" altLang="en-US" b="1" dirty="0">
                <a:hlinkClick r:id="rId6"/>
              </a:rPr>
              <a:t>：使用</a:t>
            </a:r>
            <a:r>
              <a:rPr lang="en-US" altLang="zh-TW" b="1" dirty="0">
                <a:hlinkClick r:id="rId6"/>
              </a:rPr>
              <a:t>TensorFlow.js</a:t>
            </a:r>
            <a:r>
              <a:rPr lang="zh-TW" altLang="en-US" b="1" dirty="0">
                <a:hlinkClick r:id="rId6"/>
              </a:rPr>
              <a:t>和</a:t>
            </a:r>
            <a:r>
              <a:rPr lang="en-US" altLang="zh-TW" b="1" dirty="0" smtClean="0">
                <a:hlinkClick r:id="rId6"/>
              </a:rPr>
              <a:t>React</a:t>
            </a:r>
            <a:r>
              <a:rPr lang="zh-TW" altLang="en-US" b="1" dirty="0"/>
              <a:t>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網頁版</a:t>
            </a:r>
            <a:r>
              <a:rPr lang="en-US" altLang="zh-TW" b="1" dirty="0" smtClean="0"/>
              <a:t>APP)</a:t>
            </a:r>
            <a:endParaRPr lang="en-US" altLang="zh-TW" b="1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b="1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b="1" dirty="0" smtClean="0"/>
          </a:p>
          <a:p>
            <a:pPr>
              <a:buFont typeface="Wingdings" panose="05000000000000000000" pitchFamily="2" charset="2"/>
              <a:buChar char="l"/>
            </a:pPr>
            <a:endParaRPr lang="zh-TW" altLang="en-US" b="1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7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zh-TW" altLang="en-US" sz="6600" dirty="0" smtClean="0"/>
              <a:t>樹莓派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48528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相關筆記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hlinkClick r:id="rId2"/>
              </a:rPr>
              <a:t>Raspberry Pi</a:t>
            </a:r>
            <a:r>
              <a:rPr lang="zh-TW" altLang="en-US" b="1" dirty="0">
                <a:hlinkClick r:id="rId2"/>
              </a:rPr>
              <a:t>學習筆記（五）： </a:t>
            </a:r>
            <a:r>
              <a:rPr lang="en-US" altLang="zh-TW" b="1" dirty="0">
                <a:hlinkClick r:id="rId2"/>
              </a:rPr>
              <a:t>Pi </a:t>
            </a:r>
            <a:r>
              <a:rPr lang="en-US" altLang="zh-TW" b="1" dirty="0" err="1">
                <a:hlinkClick r:id="rId2"/>
              </a:rPr>
              <a:t>Camera+Python+OpenCV</a:t>
            </a:r>
            <a:r>
              <a:rPr lang="zh-TW" altLang="en-US" b="1" dirty="0" smtClean="0">
                <a:hlinkClick r:id="rId2"/>
              </a:rPr>
              <a:t>安裝</a:t>
            </a:r>
            <a:endParaRPr lang="en-US" altLang="zh-TW" b="1" dirty="0" smtClean="0">
              <a:hlinkClick r:id="rId3"/>
            </a:endParaRPr>
          </a:p>
          <a:p>
            <a:r>
              <a:rPr lang="en-US" altLang="zh-TW" b="1" dirty="0" smtClean="0">
                <a:hlinkClick r:id="rId3"/>
              </a:rPr>
              <a:t>Raspberry </a:t>
            </a:r>
            <a:r>
              <a:rPr lang="en-US" altLang="zh-TW" b="1" dirty="0">
                <a:hlinkClick r:id="rId3"/>
              </a:rPr>
              <a:t>Pi</a:t>
            </a:r>
            <a:r>
              <a:rPr lang="zh-TW" altLang="en-US" b="1" dirty="0">
                <a:hlinkClick r:id="rId3"/>
              </a:rPr>
              <a:t>學習筆記（十二）：安裝</a:t>
            </a:r>
            <a:r>
              <a:rPr lang="en-US" altLang="zh-TW" b="1" dirty="0" err="1">
                <a:hlinkClick r:id="rId3"/>
              </a:rPr>
              <a:t>TensorFlow</a:t>
            </a:r>
            <a:r>
              <a:rPr lang="zh-TW" altLang="en-US" b="1" dirty="0">
                <a:hlinkClick r:id="rId3"/>
              </a:rPr>
              <a:t>和</a:t>
            </a:r>
            <a:r>
              <a:rPr lang="en-US" altLang="zh-TW" b="1" dirty="0" err="1">
                <a:hlinkClick r:id="rId3"/>
              </a:rPr>
              <a:t>Keras</a:t>
            </a:r>
            <a:endParaRPr lang="en-US" altLang="zh-TW" b="1" dirty="0"/>
          </a:p>
          <a:p>
            <a:r>
              <a:rPr lang="en-US" altLang="zh-TW" b="1" dirty="0" smtClean="0">
                <a:hlinkClick r:id="rId4"/>
              </a:rPr>
              <a:t>Raspberry </a:t>
            </a:r>
            <a:r>
              <a:rPr lang="en-US" altLang="zh-TW" b="1" dirty="0">
                <a:hlinkClick r:id="rId4"/>
              </a:rPr>
              <a:t>Pi</a:t>
            </a:r>
            <a:r>
              <a:rPr lang="zh-TW" altLang="en-US" b="1" dirty="0">
                <a:hlinkClick r:id="rId4"/>
              </a:rPr>
              <a:t>學習筆記（十三）：使用 第一代</a:t>
            </a:r>
            <a:r>
              <a:rPr lang="en-US" altLang="zh-TW" b="1" dirty="0">
                <a:hlinkClick r:id="rId4"/>
              </a:rPr>
              <a:t>Intel® </a:t>
            </a:r>
            <a:r>
              <a:rPr lang="en-US" altLang="zh-TW" b="1" dirty="0" err="1">
                <a:hlinkClick r:id="rId4"/>
              </a:rPr>
              <a:t>Movidius</a:t>
            </a:r>
            <a:r>
              <a:rPr lang="en-US" altLang="zh-TW" b="1" dirty="0">
                <a:hlinkClick r:id="rId4"/>
              </a:rPr>
              <a:t>™ NCS</a:t>
            </a:r>
            <a:r>
              <a:rPr lang="zh-TW" altLang="en-US" b="1" dirty="0">
                <a:hlinkClick r:id="rId4"/>
              </a:rPr>
              <a:t>運算棒</a:t>
            </a:r>
            <a:endParaRPr lang="zh-TW" altLang="en-US" b="1" dirty="0"/>
          </a:p>
          <a:p>
            <a:endParaRPr lang="en-US" altLang="zh-TW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6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zh-TW" altLang="en-US" sz="6600" dirty="0" smtClean="0"/>
              <a:t>深度學習與影像辨識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95148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相關筆記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hlinkClick r:id="rId2"/>
              </a:rPr>
              <a:t>Python</a:t>
            </a:r>
            <a:r>
              <a:rPr lang="zh-TW" altLang="en-US" b="1" dirty="0">
                <a:hlinkClick r:id="rId2"/>
              </a:rPr>
              <a:t>深度學習筆記</a:t>
            </a:r>
            <a:r>
              <a:rPr lang="en-US" altLang="zh-TW" b="1" dirty="0">
                <a:hlinkClick r:id="rId2"/>
              </a:rPr>
              <a:t>(</a:t>
            </a:r>
            <a:r>
              <a:rPr lang="zh-TW" altLang="en-US" b="1" dirty="0">
                <a:hlinkClick r:id="rId2"/>
              </a:rPr>
              <a:t>二</a:t>
            </a:r>
            <a:r>
              <a:rPr lang="en-US" altLang="zh-TW" b="1" dirty="0">
                <a:hlinkClick r:id="rId2"/>
              </a:rPr>
              <a:t>)</a:t>
            </a:r>
            <a:r>
              <a:rPr lang="zh-TW" altLang="en-US" b="1" dirty="0">
                <a:hlinkClick r:id="rId2"/>
              </a:rPr>
              <a:t>：使用</a:t>
            </a:r>
            <a:r>
              <a:rPr lang="en-US" altLang="zh-TW" b="1" dirty="0" err="1">
                <a:hlinkClick r:id="rId2"/>
              </a:rPr>
              <a:t>TensorFlow</a:t>
            </a:r>
            <a:r>
              <a:rPr lang="en-US" altLang="zh-TW" b="1" dirty="0">
                <a:hlinkClick r:id="rId2"/>
              </a:rPr>
              <a:t> API</a:t>
            </a:r>
            <a:r>
              <a:rPr lang="zh-TW" altLang="en-US" b="1" dirty="0">
                <a:hlinkClick r:id="rId2"/>
              </a:rPr>
              <a:t>進行圖像</a:t>
            </a:r>
            <a:r>
              <a:rPr lang="zh-TW" altLang="en-US" b="1" dirty="0" smtClean="0">
                <a:hlinkClick r:id="rId2"/>
              </a:rPr>
              <a:t>辨識</a:t>
            </a:r>
            <a:endParaRPr lang="en-US" altLang="zh-TW" b="1" dirty="0" smtClean="0"/>
          </a:p>
          <a:p>
            <a:r>
              <a:rPr lang="en-US" altLang="zh-TW" b="1" dirty="0">
                <a:hlinkClick r:id="rId3"/>
              </a:rPr>
              <a:t>Python</a:t>
            </a:r>
            <a:r>
              <a:rPr lang="zh-TW" altLang="en-US" b="1" dirty="0">
                <a:hlinkClick r:id="rId3"/>
              </a:rPr>
              <a:t>影像辨識筆記</a:t>
            </a:r>
            <a:r>
              <a:rPr lang="en-US" altLang="zh-TW" b="1" dirty="0">
                <a:hlinkClick r:id="rId3"/>
              </a:rPr>
              <a:t>(</a:t>
            </a:r>
            <a:r>
              <a:rPr lang="zh-TW" altLang="en-US" b="1" dirty="0">
                <a:hlinkClick r:id="rId3"/>
              </a:rPr>
              <a:t>六</a:t>
            </a:r>
            <a:r>
              <a:rPr lang="en-US" altLang="zh-TW" b="1" dirty="0">
                <a:hlinkClick r:id="rId3"/>
              </a:rPr>
              <a:t>)</a:t>
            </a:r>
            <a:r>
              <a:rPr lang="zh-TW" altLang="en-US" b="1" dirty="0">
                <a:hlinkClick r:id="rId3"/>
              </a:rPr>
              <a:t>：使用</a:t>
            </a:r>
            <a:r>
              <a:rPr lang="en-US" altLang="zh-TW" b="1" dirty="0">
                <a:hlinkClick r:id="rId3"/>
              </a:rPr>
              <a:t>Open CV</a:t>
            </a:r>
            <a:r>
              <a:rPr lang="zh-TW" altLang="en-US" b="1" dirty="0">
                <a:hlinkClick r:id="rId3"/>
              </a:rPr>
              <a:t>自定義辨識物件</a:t>
            </a:r>
            <a:endParaRPr lang="zh-TW" altLang="en-US" b="1" dirty="0"/>
          </a:p>
          <a:p>
            <a:endParaRPr lang="zh-TW" altLang="en-US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44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Microsoft Azure </a:t>
            </a:r>
            <a:r>
              <a:rPr lang="zh-TW" altLang="en-US" sz="2200" dirty="0" smtClean="0"/>
              <a:t>說話</a:t>
            </a:r>
            <a:r>
              <a:rPr lang="zh-TW" altLang="en-US" sz="2200" dirty="0"/>
              <a:t>者辨識 </a:t>
            </a:r>
            <a:r>
              <a:rPr lang="en-US" altLang="zh-TW" sz="2200" dirty="0" smtClean="0"/>
              <a:t>:</a:t>
            </a:r>
          </a:p>
          <a:p>
            <a:pPr>
              <a:lnSpc>
                <a:spcPct val="100000"/>
              </a:lnSpc>
            </a:pPr>
            <a:r>
              <a:rPr lang="en-US" altLang="zh-TW" sz="2200" dirty="0" smtClean="0">
                <a:hlinkClick r:id="rId2"/>
              </a:rPr>
              <a:t>https</a:t>
            </a:r>
            <a:r>
              <a:rPr lang="en-US" altLang="zh-TW" sz="2200" dirty="0">
                <a:hlinkClick r:id="rId2"/>
              </a:rPr>
              <a:t>://azure.microsoft.com/zh-tw/services/cognitive-services/speaker-recognition</a:t>
            </a:r>
            <a:r>
              <a:rPr lang="en-US" altLang="zh-TW" sz="2200" dirty="0" smtClean="0">
                <a:hlinkClick r:id="rId2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Microsoft</a:t>
            </a:r>
            <a:r>
              <a:rPr lang="zh-TW" altLang="en-US" sz="2200" dirty="0"/>
              <a:t>自訂視覺 ：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https://azure.microsoft.com/zh-tw/services/cognitive-services/custom-vision-service/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/>
              <a:t>Microsoft </a:t>
            </a:r>
            <a:r>
              <a:rPr lang="zh-TW" altLang="en-US" sz="2200" dirty="0"/>
              <a:t>電腦視覺</a:t>
            </a:r>
            <a:r>
              <a:rPr lang="en-US" altLang="zh-TW" sz="2200" dirty="0"/>
              <a:t>: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https://azure.microsoft.com/zh-tw/services/cognitive-services/computer-vision/</a:t>
            </a:r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3"/>
              </a:rPr>
              <a:t/>
            </a:r>
            <a:br>
              <a:rPr lang="zh-TW" altLang="en-US" sz="2200" dirty="0">
                <a:hlinkClick r:id="rId3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646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/>
              <a:t>Google Video AI</a:t>
            </a:r>
            <a:r>
              <a:rPr lang="zh-TW" altLang="en-US" sz="2200" dirty="0"/>
              <a:t>：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2"/>
              </a:rPr>
              <a:t>https://cloud.google.com/video-intelligence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/>
              <a:t>Google Cloud Vision</a:t>
            </a:r>
            <a:r>
              <a:rPr lang="zh-TW" altLang="en-US" sz="2200" dirty="0"/>
              <a:t>：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https://cloud.google.com/vision/?hl=zh-tw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Who’s singing?</a:t>
            </a:r>
            <a:r>
              <a:rPr lang="en-US" altLang="zh-TW" sz="2200" dirty="0"/>
              <a:t> </a:t>
            </a:r>
            <a:r>
              <a:rPr lang="en-US" altLang="zh-TW" sz="2200" dirty="0" smtClean="0"/>
              <a:t>:</a:t>
            </a:r>
            <a:endParaRPr lang="en-US" altLang="zh-TW" sz="2200" dirty="0" smtClean="0">
              <a:hlinkClick r:id="rId4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 err="1" smtClean="0">
                <a:hlinkClick r:id="rId5"/>
              </a:rPr>
              <a:t>Youtube</a:t>
            </a:r>
            <a:r>
              <a:rPr lang="en-US" altLang="zh-TW" sz="2400" dirty="0" smtClean="0">
                <a:hlinkClick r:id="rId5"/>
              </a:rPr>
              <a:t> - Who's </a:t>
            </a:r>
            <a:r>
              <a:rPr lang="en-US" altLang="zh-TW" sz="2400" dirty="0">
                <a:hlinkClick r:id="rId5"/>
              </a:rPr>
              <a:t>singing? Automatic bird sound recognition with machine learning - Dan </a:t>
            </a:r>
            <a:r>
              <a:rPr lang="en-US" altLang="zh-TW" sz="2400" dirty="0" err="1" smtClean="0">
                <a:hlinkClick r:id="rId5"/>
              </a:rPr>
              <a:t>Stowell</a:t>
            </a:r>
            <a:endParaRPr lang="en-US" altLang="zh-TW" sz="2400" dirty="0" smtClean="0"/>
          </a:p>
          <a:p>
            <a:pPr>
              <a:lnSpc>
                <a:spcPct val="100000"/>
              </a:lnSpc>
            </a:pPr>
            <a:r>
              <a:rPr lang="en-US" altLang="zh-TW" sz="2400" dirty="0" err="1" smtClean="0">
                <a:hlinkClick r:id="rId6"/>
              </a:rPr>
              <a:t>SlideShare</a:t>
            </a:r>
            <a:r>
              <a:rPr lang="en-US" altLang="zh-TW" sz="2400" dirty="0" smtClean="0">
                <a:hlinkClick r:id="rId6"/>
              </a:rPr>
              <a:t> - </a:t>
            </a:r>
            <a:r>
              <a:rPr lang="en-US" altLang="zh-TW" sz="2400" dirty="0">
                <a:hlinkClick r:id="rId6"/>
              </a:rPr>
              <a:t>Who's singing? Automatic bird sound recognition with machine learning - Dan </a:t>
            </a:r>
            <a:r>
              <a:rPr lang="en-US" altLang="zh-TW" sz="2400" dirty="0" err="1">
                <a:hlinkClick r:id="rId6"/>
              </a:rPr>
              <a:t>Stowell</a:t>
            </a:r>
            <a:r>
              <a:rPr lang="en-US" altLang="zh-TW" sz="2400" dirty="0">
                <a:hlinkClick r:id="rId6"/>
              </a:rPr>
              <a:t> </a:t>
            </a:r>
            <a:endParaRPr lang="en-US" altLang="zh-TW" sz="2400" dirty="0"/>
          </a:p>
          <a:p>
            <a:pPr>
              <a:lnSpc>
                <a:spcPct val="100000"/>
              </a:lnSpc>
            </a:pP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>
              <a:hlinkClick r:id="rId4"/>
            </a:endParaRPr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4"/>
              </a:rPr>
              <a:t/>
            </a:r>
            <a:br>
              <a:rPr lang="zh-TW" altLang="en-US" sz="2200" dirty="0">
                <a:hlinkClick r:id="rId4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43528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smtClean="0"/>
              <a:t>Amazon</a:t>
            </a:r>
            <a:r>
              <a:rPr lang="zh-TW" altLang="en-US" sz="2400" dirty="0" smtClean="0"/>
              <a:t>：</a:t>
            </a:r>
            <a:endParaRPr lang="en-US" altLang="zh-TW" sz="2400" dirty="0" smtClean="0">
              <a:hlinkClick r:id="rId2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 smtClean="0">
                <a:hlinkClick r:id="rId2"/>
              </a:rPr>
              <a:t>AWS </a:t>
            </a:r>
            <a:r>
              <a:rPr lang="en-US" altLang="zh-TW" sz="2400" dirty="0" err="1">
                <a:hlinkClick r:id="rId2"/>
              </a:rPr>
              <a:t>DeepLens</a:t>
            </a:r>
            <a:r>
              <a:rPr lang="en-US" altLang="zh-TW" sz="2400" dirty="0">
                <a:hlinkClick r:id="rId2"/>
              </a:rPr>
              <a:t> - Deep learning enabled video camera for developers </a:t>
            </a:r>
            <a:endParaRPr lang="en-US" altLang="zh-TW" sz="2400" dirty="0" smtClean="0"/>
          </a:p>
          <a:p>
            <a:pPr>
              <a:lnSpc>
                <a:spcPct val="100000"/>
              </a:lnSpc>
            </a:pPr>
            <a:r>
              <a:rPr lang="en-US" altLang="zh-TW" sz="2400" dirty="0" smtClean="0">
                <a:hlinkClick r:id="rId3"/>
              </a:rPr>
              <a:t>Amazon </a:t>
            </a:r>
            <a:r>
              <a:rPr lang="en-US" altLang="zh-TW" sz="2400" dirty="0" err="1">
                <a:hlinkClick r:id="rId3"/>
              </a:rPr>
              <a:t>Rekognition</a:t>
            </a:r>
            <a:r>
              <a:rPr lang="en-US" altLang="zh-TW" sz="2400" dirty="0">
                <a:hlinkClick r:id="rId3"/>
              </a:rPr>
              <a:t/>
            </a:r>
            <a:br>
              <a:rPr lang="en-US" altLang="zh-TW" sz="2400" dirty="0">
                <a:hlinkClick r:id="rId3"/>
              </a:rPr>
            </a:b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4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7535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sz="4400" b="1" dirty="0" smtClean="0">
                <a:hlinkClick r:id="rId2"/>
              </a:rPr>
              <a:t/>
            </a:r>
            <a:br>
              <a:rPr lang="en-US" altLang="zh-TW" sz="4400" b="1" dirty="0" smtClean="0">
                <a:hlinkClick r:id="rId2"/>
              </a:rPr>
            </a:br>
            <a:r>
              <a:rPr lang="en-US" altLang="zh-TW" sz="4400" b="1" dirty="0" smtClean="0">
                <a:hlinkClick r:id="rId2"/>
              </a:rPr>
              <a:t>Microsoft</a:t>
            </a:r>
            <a:r>
              <a:rPr lang="zh-TW" altLang="en-US" sz="4400" b="1" dirty="0" smtClean="0">
                <a:hlinkClick r:id="rId2"/>
              </a:rPr>
              <a:t>自訂</a:t>
            </a:r>
            <a:r>
              <a:rPr lang="zh-TW" altLang="en-US" sz="4400" b="1" dirty="0">
                <a:hlinkClick r:id="rId2"/>
              </a:rPr>
              <a:t>視覺 </a:t>
            </a:r>
            <a:br>
              <a:rPr lang="zh-TW" altLang="en-US" sz="4400" b="1" dirty="0">
                <a:hlinkClick r:id="rId2"/>
              </a:rPr>
            </a:b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5" y="1737360"/>
            <a:ext cx="11304790" cy="4513524"/>
          </a:xfrm>
        </p:spPr>
      </p:pic>
    </p:spTree>
    <p:extLst>
      <p:ext uri="{BB962C8B-B14F-4D97-AF65-F5344CB8AC3E}">
        <p14:creationId xmlns:p14="http://schemas.microsoft.com/office/powerpoint/2010/main" val="373813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Bird </a:t>
            </a:r>
            <a:r>
              <a:rPr lang="en-US" altLang="zh-TW" sz="2200" dirty="0"/>
              <a:t>Audio Detection </a:t>
            </a:r>
            <a:r>
              <a:rPr lang="en-US" altLang="zh-TW" sz="2200" dirty="0" smtClean="0"/>
              <a:t>challenge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2"/>
              </a:rPr>
              <a:t>http://machine-listening.eecs.qmul.ac.uk/bird-audio-detection-challenge</a:t>
            </a:r>
            <a:r>
              <a:rPr lang="en-US" altLang="zh-TW" sz="2200" dirty="0" smtClean="0">
                <a:hlinkClick r:id="rId2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Bird </a:t>
            </a:r>
            <a:r>
              <a:rPr lang="en-US" altLang="zh-TW" sz="2200" dirty="0"/>
              <a:t>Sounds by Manny Tan &amp; Kyle McDonald | Experiments with </a:t>
            </a:r>
            <a:r>
              <a:rPr lang="en-US" altLang="zh-TW" sz="2200" dirty="0" smtClean="0"/>
              <a:t>Google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</a:t>
            </a:r>
            <a:r>
              <a:rPr lang="en-US" altLang="zh-TW" sz="2200" dirty="0" smtClean="0">
                <a:hlinkClick r:id="rId3"/>
              </a:rPr>
              <a:t>experiments.withgoogle.com/bird-sounds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400" dirty="0"/>
              <a:t>Identifying Birds Using Machine </a:t>
            </a:r>
            <a:r>
              <a:rPr lang="en-US" altLang="zh-TW" sz="2400" dirty="0" smtClean="0"/>
              <a:t>Learning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400" dirty="0">
                <a:hlinkClick r:id="rId4"/>
              </a:rPr>
              <a:t>https://</a:t>
            </a:r>
            <a:r>
              <a:rPr lang="en-US" altLang="zh-TW" sz="2400" dirty="0" smtClean="0">
                <a:hlinkClick r:id="rId4"/>
              </a:rPr>
              <a:t>www.hackster.io/teamscc/identifying-birds-using-machine-learning-9dd03f</a:t>
            </a:r>
            <a:endParaRPr lang="en-US" altLang="zh-TW" sz="24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/>
              <a:t/>
            </a:r>
            <a:br>
              <a:rPr lang="en-US" altLang="zh-TW" sz="2200" dirty="0"/>
            </a:br>
            <a:endParaRPr lang="en-US" altLang="zh-TW" sz="2200" dirty="0" smtClean="0">
              <a:hlinkClick r:id="rId5"/>
            </a:endParaRPr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5"/>
              </a:rPr>
              <a:t/>
            </a:r>
            <a:br>
              <a:rPr lang="zh-TW" altLang="en-US" sz="2200" dirty="0">
                <a:hlinkClick r:id="rId5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784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Adobe XD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2"/>
              </a:rPr>
              <a:t>https://</a:t>
            </a:r>
            <a:r>
              <a:rPr lang="en-US" altLang="zh-TW" sz="2200" dirty="0" smtClean="0">
                <a:hlinkClick r:id="rId2"/>
              </a:rPr>
              <a:t>www.adobe.com/tw/products/xd.html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React Native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https://facebook.github.io/react-native</a:t>
            </a:r>
            <a:r>
              <a:rPr lang="en-US" altLang="zh-TW" sz="2200" dirty="0" smtClean="0">
                <a:hlinkClick r:id="rId3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 err="1" smtClean="0"/>
              <a:t>TensorFlow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4"/>
              </a:rPr>
              <a:t>https://www.tensorflow.org</a:t>
            </a:r>
            <a:r>
              <a:rPr lang="en-US" altLang="zh-TW" sz="2200" dirty="0" smtClean="0">
                <a:hlinkClick r:id="rId4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/>
              <a:t>Raspberry </a:t>
            </a:r>
            <a:r>
              <a:rPr lang="en-US" altLang="zh-TW" sz="2200" dirty="0" smtClean="0"/>
              <a:t>Pi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5"/>
              </a:rPr>
              <a:t>https://www.raspberrypi.org</a:t>
            </a:r>
            <a:r>
              <a:rPr lang="en-US" altLang="zh-TW" sz="2200" dirty="0" smtClean="0">
                <a:hlinkClick r:id="rId5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/>
              <a:t/>
            </a:r>
            <a:br>
              <a:rPr lang="en-US" altLang="zh-TW" sz="2200" dirty="0"/>
            </a:br>
            <a:endParaRPr lang="en-US" altLang="zh-TW" sz="2200" dirty="0" smtClean="0">
              <a:hlinkClick r:id="rId6"/>
            </a:endParaRPr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6"/>
              </a:rPr>
              <a:t/>
            </a:r>
            <a:br>
              <a:rPr lang="zh-TW" altLang="en-US" sz="2200" dirty="0">
                <a:hlinkClick r:id="rId6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7391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Open CV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2"/>
              </a:rPr>
              <a:t>https://opencv.org</a:t>
            </a:r>
            <a:r>
              <a:rPr lang="en-US" altLang="zh-TW" sz="2200" dirty="0" smtClean="0">
                <a:hlinkClick r:id="rId2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 err="1" smtClean="0"/>
              <a:t>Keras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https://keras.io</a:t>
            </a:r>
            <a:r>
              <a:rPr lang="en-US" altLang="zh-TW" sz="2200" dirty="0" smtClean="0">
                <a:hlinkClick r:id="rId3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/>
              <a:t>Intel® </a:t>
            </a:r>
            <a:r>
              <a:rPr lang="en-US" altLang="zh-TW" sz="2200" dirty="0" err="1"/>
              <a:t>Movidius</a:t>
            </a:r>
            <a:r>
              <a:rPr lang="en-US" altLang="zh-TW" sz="2200" dirty="0"/>
              <a:t>™ Neural Compute </a:t>
            </a:r>
            <a:r>
              <a:rPr lang="en-US" altLang="zh-TW" sz="2200" dirty="0" smtClean="0"/>
              <a:t>Stick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4"/>
              </a:rPr>
              <a:t>https://</a:t>
            </a:r>
            <a:r>
              <a:rPr lang="en-US" altLang="zh-TW" sz="2200" dirty="0" smtClean="0">
                <a:hlinkClick r:id="rId4"/>
              </a:rPr>
              <a:t>movidius.github.io/ncsdk/index.html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/>
              <a:t/>
            </a:r>
            <a:br>
              <a:rPr lang="en-US" altLang="zh-TW" sz="2200" dirty="0"/>
            </a:br>
            <a:endParaRPr lang="en-US" altLang="zh-TW" sz="2200" dirty="0" smtClean="0">
              <a:hlinkClick r:id="rId5"/>
            </a:endParaRPr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5"/>
              </a:rPr>
              <a:t/>
            </a:r>
            <a:br>
              <a:rPr lang="zh-TW" altLang="en-US" sz="2200" dirty="0">
                <a:hlinkClick r:id="rId5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3039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hlinkClick r:id="rId2"/>
              </a:rPr>
              <a:t>Microsoft</a:t>
            </a:r>
            <a:r>
              <a:rPr lang="zh-TW" altLang="en-US" dirty="0" smtClean="0">
                <a:hlinkClick r:id="rId2"/>
              </a:rPr>
              <a:t>電腦視覺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1" y="1907314"/>
            <a:ext cx="11292658" cy="4009264"/>
          </a:xfrm>
        </p:spPr>
      </p:pic>
      <p:sp>
        <p:nvSpPr>
          <p:cNvPr id="5" name="文字方塊 4"/>
          <p:cNvSpPr txBox="1"/>
          <p:nvPr/>
        </p:nvSpPr>
        <p:spPr>
          <a:xfrm>
            <a:off x="1756372" y="440512"/>
            <a:ext cx="983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微軟的電腦視覺服務，還能</a:t>
            </a:r>
            <a:r>
              <a:rPr lang="zh-TW" altLang="en-US" b="1" dirty="0" smtClean="0"/>
              <a:t>看圖說故事</a:t>
            </a:r>
            <a:r>
              <a:rPr lang="zh-TW" altLang="en-US" dirty="0" smtClean="0"/>
              <a:t>。    </a:t>
            </a:r>
            <a:r>
              <a:rPr lang="en-US" altLang="zh-TW" dirty="0" smtClean="0"/>
              <a:t>A bird that is standing in the water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65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en-US" altLang="zh-TW" sz="5400" dirty="0" smtClean="0"/>
              <a:t>Google</a:t>
            </a:r>
            <a:r>
              <a:rPr lang="zh-TW" altLang="en-US" sz="5400" dirty="0" smtClean="0"/>
              <a:t>的服務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53166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400" dirty="0"/>
              <a:t/>
            </a:r>
            <a:br>
              <a:rPr lang="en-US" altLang="zh-TW" sz="4400" dirty="0"/>
            </a:br>
            <a:r>
              <a:rPr lang="en-US" altLang="zh-TW" sz="4400" dirty="0"/>
              <a:t/>
            </a:r>
            <a:br>
              <a:rPr lang="en-US" altLang="zh-TW" sz="4400" dirty="0"/>
            </a:br>
            <a:r>
              <a:rPr lang="en-US" altLang="zh-TW" sz="4400" dirty="0"/>
              <a:t>Google Video </a:t>
            </a:r>
            <a:r>
              <a:rPr lang="en-US" altLang="zh-TW" sz="4400" dirty="0" smtClean="0"/>
              <a:t>AI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(</a:t>
            </a:r>
            <a:r>
              <a:rPr lang="en-US" altLang="zh-TW" sz="4400" dirty="0" err="1" smtClean="0"/>
              <a:t>AutoML</a:t>
            </a:r>
            <a:r>
              <a:rPr lang="en-US" altLang="zh-TW" sz="4400" dirty="0" smtClean="0"/>
              <a:t> </a:t>
            </a:r>
            <a:r>
              <a:rPr lang="en-US" altLang="zh-TW" sz="4400" dirty="0"/>
              <a:t>Video </a:t>
            </a:r>
            <a:r>
              <a:rPr lang="en-US" altLang="zh-TW" sz="4400" dirty="0" smtClean="0"/>
              <a:t>Intelligence)</a:t>
            </a:r>
            <a:r>
              <a:rPr lang="en-US" altLang="zh-TW" sz="4400" dirty="0"/>
              <a:t/>
            </a:r>
            <a:br>
              <a:rPr lang="en-US" altLang="zh-TW" sz="4400" dirty="0"/>
            </a:b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64" y="1219396"/>
            <a:ext cx="9149432" cy="5638604"/>
          </a:xfrm>
        </p:spPr>
      </p:pic>
    </p:spTree>
    <p:extLst>
      <p:ext uri="{BB962C8B-B14F-4D97-AF65-F5344CB8AC3E}">
        <p14:creationId xmlns:p14="http://schemas.microsoft.com/office/powerpoint/2010/main" val="11706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</TotalTime>
  <Words>1015</Words>
  <Application>Microsoft Office PowerPoint</Application>
  <PresentationFormat>寬螢幕</PresentationFormat>
  <Paragraphs>213</Paragraphs>
  <Slides>62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7" baseType="lpstr">
      <vt:lpstr>新細明體</vt:lpstr>
      <vt:lpstr>Calibri</vt:lpstr>
      <vt:lpstr>Calibri Light</vt:lpstr>
      <vt:lpstr>Wingdings</vt:lpstr>
      <vt:lpstr>回顧</vt:lpstr>
      <vt:lpstr>聲音影像辨識&amp;APP</vt:lpstr>
      <vt:lpstr>Microsoft的服務</vt:lpstr>
      <vt:lpstr>    Microsoft Azure說話者識別  </vt:lpstr>
      <vt:lpstr>    Microsoft Azure說話者識別  </vt:lpstr>
      <vt:lpstr>    Microsoft Azure說話者識別  </vt:lpstr>
      <vt:lpstr> Microsoft自訂視覺  </vt:lpstr>
      <vt:lpstr>Microsoft電腦視覺</vt:lpstr>
      <vt:lpstr>Google的服務</vt:lpstr>
      <vt:lpstr>  Google Video AI (AutoML Video Intelligence) </vt:lpstr>
      <vt:lpstr>  Google Video AI </vt:lpstr>
      <vt:lpstr>  Google Video AI (AutoML Video Intelligence) </vt:lpstr>
      <vt:lpstr>  Google Cloud Vision</vt:lpstr>
      <vt:lpstr>  Google Cloud Vision</vt:lpstr>
      <vt:lpstr>  Google Cloud Vision</vt:lpstr>
      <vt:lpstr>  Google Cloud Vision</vt:lpstr>
      <vt:lpstr>  Google Cloud Vision</vt:lpstr>
      <vt:lpstr>Amazon的服務</vt:lpstr>
      <vt:lpstr>Amazon Rekognition </vt:lpstr>
      <vt:lpstr>Amazon Rekognition </vt:lpstr>
      <vt:lpstr>Amazon Rekognition </vt:lpstr>
      <vt:lpstr>Amazon Rekognition </vt:lpstr>
      <vt:lpstr>AWS DeepLens - Deep learning enabled video camera for developers </vt:lpstr>
      <vt:lpstr>AWS DeepLens - Deep learning enabled video camera for developers </vt:lpstr>
      <vt:lpstr>AWS DeepLens - Deep learning enabled video camera for developers </vt:lpstr>
      <vt:lpstr>AWS DeepLens - Deep learning enabled video camera for developers </vt:lpstr>
      <vt:lpstr>國外聲音辨識的專案</vt:lpstr>
      <vt:lpstr>1. Who's singing? Automatic bird sound recognition with machine learning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2. Bird Sounds by Manny Tan &amp; Kyle McDonald | Experiments with Google</vt:lpstr>
      <vt:lpstr>Bird Sounds by Manny Tan &amp; Kyle McDonald | Experiments with Google</vt:lpstr>
      <vt:lpstr>Bird Sounds by Manny Tan &amp; Kyle McDonald | Experiments with Google</vt:lpstr>
      <vt:lpstr>Bird Sounds by Manny Tan &amp; Kyle McDonald | Experiments with Google</vt:lpstr>
      <vt:lpstr>Bird Sounds by Manny Tan &amp; Kyle McDonald | Experiments with Google</vt:lpstr>
      <vt:lpstr>3. Identifying Birds Using Machine Learning </vt:lpstr>
      <vt:lpstr>Identifying Birds Using Machine Learning </vt:lpstr>
      <vt:lpstr>4. GitHub上的專案 </vt:lpstr>
      <vt:lpstr>Github上的專案</vt:lpstr>
      <vt:lpstr>聲音及圖像資料庫</vt:lpstr>
      <vt:lpstr>聲音及圖像資料庫</vt:lpstr>
      <vt:lpstr>Bird Audio Detection challenge </vt:lpstr>
      <vt:lpstr>聲源與影像辨識相關文章</vt:lpstr>
      <vt:lpstr>APP</vt:lpstr>
      <vt:lpstr>使用Adobe XD進行UI設計</vt:lpstr>
      <vt:lpstr>預計會有以下功能</vt:lpstr>
      <vt:lpstr>使用React Native開發APP</vt:lpstr>
      <vt:lpstr>使用React Native開發APP</vt:lpstr>
      <vt:lpstr>樹莓派</vt:lpstr>
      <vt:lpstr>相關筆記</vt:lpstr>
      <vt:lpstr>深度學習與影像辨識</vt:lpstr>
      <vt:lpstr>相關筆記</vt:lpstr>
      <vt:lpstr>參考文獻</vt:lpstr>
      <vt:lpstr>參考文獻</vt:lpstr>
      <vt:lpstr>參考文獻</vt:lpstr>
      <vt:lpstr>參考文獻</vt:lpstr>
      <vt:lpstr>參考文獻</vt:lpstr>
      <vt:lpstr>參考文獻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隊伍名稱:                        葉行者們  主題名稱:   水雉保育作伙來：使用大數據分析與AI人工智慧</dc:title>
  <dc:creator>user01</dc:creator>
  <cp:lastModifiedBy>Windows 使用者</cp:lastModifiedBy>
  <cp:revision>107</cp:revision>
  <dcterms:created xsi:type="dcterms:W3CDTF">2019-06-01T05:20:25Z</dcterms:created>
  <dcterms:modified xsi:type="dcterms:W3CDTF">2019-06-05T12:28:45Z</dcterms:modified>
</cp:coreProperties>
</file>